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</p:sldMasterIdLst>
  <p:notesMasterIdLst>
    <p:notesMasterId r:id="rId58"/>
  </p:notesMasterIdLst>
  <p:handoutMasterIdLst>
    <p:handoutMasterId r:id="rId59"/>
  </p:handoutMasterIdLst>
  <p:sldIdLst>
    <p:sldId id="578" r:id="rId2"/>
    <p:sldId id="579" r:id="rId3"/>
    <p:sldId id="548" r:id="rId4"/>
    <p:sldId id="549" r:id="rId5"/>
    <p:sldId id="551" r:id="rId6"/>
    <p:sldId id="566" r:id="rId7"/>
    <p:sldId id="567" r:id="rId8"/>
    <p:sldId id="568" r:id="rId9"/>
    <p:sldId id="569" r:id="rId10"/>
    <p:sldId id="508" r:id="rId11"/>
    <p:sldId id="509" r:id="rId12"/>
    <p:sldId id="553" r:id="rId13"/>
    <p:sldId id="554" r:id="rId14"/>
    <p:sldId id="555" r:id="rId15"/>
    <p:sldId id="556" r:id="rId16"/>
    <p:sldId id="557" r:id="rId17"/>
    <p:sldId id="558" r:id="rId18"/>
    <p:sldId id="559" r:id="rId19"/>
    <p:sldId id="560" r:id="rId20"/>
    <p:sldId id="561" r:id="rId21"/>
    <p:sldId id="574" r:id="rId22"/>
    <p:sldId id="575" r:id="rId23"/>
    <p:sldId id="576" r:id="rId24"/>
    <p:sldId id="577" r:id="rId25"/>
    <p:sldId id="562" r:id="rId26"/>
    <p:sldId id="511" r:id="rId27"/>
    <p:sldId id="512" r:id="rId28"/>
    <p:sldId id="513" r:id="rId29"/>
    <p:sldId id="563" r:id="rId30"/>
    <p:sldId id="514" r:id="rId31"/>
    <p:sldId id="515" r:id="rId32"/>
    <p:sldId id="516" r:id="rId33"/>
    <p:sldId id="517" r:id="rId34"/>
    <p:sldId id="518" r:id="rId35"/>
    <p:sldId id="519" r:id="rId36"/>
    <p:sldId id="520" r:id="rId37"/>
    <p:sldId id="521" r:id="rId38"/>
    <p:sldId id="522" r:id="rId39"/>
    <p:sldId id="523" r:id="rId40"/>
    <p:sldId id="524" r:id="rId41"/>
    <p:sldId id="525" r:id="rId42"/>
    <p:sldId id="526" r:id="rId43"/>
    <p:sldId id="564" r:id="rId44"/>
    <p:sldId id="527" r:id="rId45"/>
    <p:sldId id="528" r:id="rId46"/>
    <p:sldId id="531" r:id="rId47"/>
    <p:sldId id="532" r:id="rId48"/>
    <p:sldId id="565" r:id="rId49"/>
    <p:sldId id="533" r:id="rId50"/>
    <p:sldId id="534" r:id="rId51"/>
    <p:sldId id="538" r:id="rId52"/>
    <p:sldId id="539" r:id="rId53"/>
    <p:sldId id="540" r:id="rId54"/>
    <p:sldId id="545" r:id="rId55"/>
    <p:sldId id="546" r:id="rId56"/>
    <p:sldId id="547" r:id="rId5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336699"/>
    <a:srgbClr val="008080"/>
    <a:srgbClr val="009999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77" autoAdjust="0"/>
    <p:restoredTop sz="90476" autoAdjust="0"/>
  </p:normalViewPr>
  <p:slideViewPr>
    <p:cSldViewPr>
      <p:cViewPr varScale="1">
        <p:scale>
          <a:sx n="80" d="100"/>
          <a:sy n="80" d="100"/>
        </p:scale>
        <p:origin x="1310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" d="100"/>
        <a:sy n="20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782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image" Target="../media/image2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image" Target="../media/image18.e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image" Target="../media/image20.e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23.emf"/><Relationship Id="rId1" Type="http://schemas.openxmlformats.org/officeDocument/2006/relationships/image" Target="../media/image2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T J 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A697D84-C285-4798-B522-E8AEF12E11D6}" type="datetime1">
              <a:rPr lang="en-US"/>
              <a:pPr>
                <a:defRPr/>
              </a:pPr>
              <a:t>8/2/2019</a:t>
            </a:fld>
            <a:endParaRPr lang="en-US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Title goes here</a:t>
            </a:r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2505F668-949A-438C-A34D-46564AEBCB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0074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3" name="Rectangle 9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8" name="Rectangle 10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B2BB1583-CF51-4B08-B566-F539D59A866E}" type="datetime1">
              <a:rPr lang="en-US"/>
              <a:pPr>
                <a:defRPr/>
              </a:pPr>
              <a:t>8/2/2019</a:t>
            </a:fld>
            <a:endParaRPr lang="en-US"/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FFA1EC3E-40DE-418F-BF96-8E027F86A3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531962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11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B4BD60C2-8A57-4D2F-8384-1A7D13706960}" type="datetime1">
              <a:rPr lang="en-US"/>
              <a:pPr/>
              <a:t>8/2/2019</a:t>
            </a:fld>
            <a:endParaRPr lang="en-US"/>
          </a:p>
        </p:txBody>
      </p:sp>
      <p:sp>
        <p:nvSpPr>
          <p:cNvPr id="82947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A1276F-1429-4551-9218-F597DE575A95}" type="slidenum">
              <a:rPr lang="en-US"/>
              <a:pPr/>
              <a:t>29</a:t>
            </a:fld>
            <a:endParaRPr lang="en-US"/>
          </a:p>
        </p:txBody>
      </p:sp>
      <p:sp>
        <p:nvSpPr>
          <p:cNvPr id="8294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The terms in these queries can be combined with the operators AN, OR, NOT. Such queries effectively view documents as a set of words.</a:t>
            </a:r>
          </a:p>
        </p:txBody>
      </p:sp>
    </p:spTree>
    <p:extLst>
      <p:ext uri="{BB962C8B-B14F-4D97-AF65-F5344CB8AC3E}">
        <p14:creationId xmlns:p14="http://schemas.microsoft.com/office/powerpoint/2010/main" val="4290028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228600" y="381000"/>
            <a:ext cx="8686800" cy="5638800"/>
          </a:xfrm>
          <a:prstGeom prst="roundRect">
            <a:avLst>
              <a:gd name="adj" fmla="val 7912"/>
            </a:avLst>
          </a:prstGeom>
          <a:solidFill>
            <a:schemeClr val="folHlink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white">
          <a:xfrm>
            <a:off x="327025" y="488950"/>
            <a:ext cx="8435975" cy="4768850"/>
          </a:xfrm>
          <a:prstGeom prst="roundRect">
            <a:avLst>
              <a:gd name="adj" fmla="val 7310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blackWhite">
          <a:xfrm>
            <a:off x="1371600" y="3338513"/>
            <a:ext cx="6400800" cy="2286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08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9456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857250"/>
            <a:ext cx="7772400" cy="2266950"/>
          </a:xfrm>
        </p:spPr>
        <p:txBody>
          <a:bodyPr anchor="ctr" anchorCtr="1"/>
          <a:lstStyle>
            <a:lvl1pPr algn="ctr">
              <a:defRPr sz="4100" i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94566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567113"/>
            <a:ext cx="5410200" cy="19050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33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391275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391275"/>
            <a:ext cx="16002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8FB80AE-9AB5-4C30-856D-34427C36AB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19FCAC-0E38-4AEC-96A2-9298777E33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4150" y="533400"/>
            <a:ext cx="192405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533400"/>
            <a:ext cx="561975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E4B23A-EACD-4383-A966-C04967406F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6962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62000" y="1905000"/>
            <a:ext cx="37719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905000"/>
            <a:ext cx="37719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D1F1AC-305C-4142-A9A1-0E3003F0E8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6962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762000" y="1905000"/>
            <a:ext cx="7696200" cy="40386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A29653-F7CC-4F86-B1F7-AFDF69DFD7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E7ACA8-209D-4884-9CE7-0BE892D5F0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2E967E-8AC2-4A90-8C80-7EF72BEEAF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905000"/>
            <a:ext cx="3771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905000"/>
            <a:ext cx="3771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0BE642-FB9E-498C-9516-5DCC7B4E65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5A57D8-EE52-47C7-A3EA-358083F11A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CAC821-D330-447E-80A8-D6AF004CAC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1E9A4A-4A6E-49DA-9551-1D137702ED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F03E0B-0394-4FE0-84C5-1808AC57B0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F98A8D-5882-4F4C-BD9A-B9A3CAA4AB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33400"/>
            <a:ext cx="7696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905000"/>
            <a:ext cx="76962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935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391275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35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403975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35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4008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fld id="{6A45AC3E-BD0E-4BE9-8D40-AB1C6FBF12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3319" name="Group 7"/>
          <p:cNvGrpSpPr>
            <a:grpSpLocks/>
          </p:cNvGrpSpPr>
          <p:nvPr/>
        </p:nvGrpSpPr>
        <p:grpSpPr bwMode="auto">
          <a:xfrm>
            <a:off x="168275" y="228600"/>
            <a:ext cx="8823325" cy="6096000"/>
            <a:chOff x="106" y="144"/>
            <a:chExt cx="5558" cy="3840"/>
          </a:xfrm>
        </p:grpSpPr>
        <p:sp>
          <p:nvSpPr>
            <p:cNvPr id="193544" name="AutoShape 8"/>
            <p:cNvSpPr>
              <a:spLocks noChangeArrowheads="1"/>
            </p:cNvSpPr>
            <p:nvPr/>
          </p:nvSpPr>
          <p:spPr bwMode="auto">
            <a:xfrm>
              <a:off x="106" y="144"/>
              <a:ext cx="5558" cy="3840"/>
            </a:xfrm>
            <a:prstGeom prst="roundRect">
              <a:avLst>
                <a:gd name="adj" fmla="val 11046"/>
              </a:avLst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93545" name="Line 9"/>
            <p:cNvSpPr>
              <a:spLocks noChangeShapeType="1"/>
            </p:cNvSpPr>
            <p:nvPr/>
          </p:nvSpPr>
          <p:spPr bwMode="auto">
            <a:xfrm>
              <a:off x="480" y="1077"/>
              <a:ext cx="4848" cy="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l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50000"/>
        <a:buChar char="•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50000"/>
        <a:buChar char="•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50000"/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silp.iiita.ac.in/" TargetMode="Externa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oleObject" Target="../embeddings/oleObject2.bin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6" Type="http://schemas.openxmlformats.org/officeDocument/2006/relationships/hyperlink" Target="http://www.yahoo.com/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w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5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7.bin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1.emf"/><Relationship Id="rId4" Type="http://schemas.openxmlformats.org/officeDocument/2006/relationships/oleObject" Target="../embeddings/Microsoft_Excel_97-2003_Worksheet1.xls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7.emf"/><Relationship Id="rId4" Type="http://schemas.openxmlformats.org/officeDocument/2006/relationships/oleObject" Target="../embeddings/Microsoft_Excel_97-2003_Worksheet2.xls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e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Microsoft_Excel_97-2003_Worksheet4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1.bin"/><Relationship Id="rId5" Type="http://schemas.openxmlformats.org/officeDocument/2006/relationships/image" Target="../media/image18.emf"/><Relationship Id="rId4" Type="http://schemas.openxmlformats.org/officeDocument/2006/relationships/oleObject" Target="../embeddings/Microsoft_Excel_97-2003_Worksheet3.xls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e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Microsoft_Excel_97-2003_Worksheet6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3.bin"/><Relationship Id="rId5" Type="http://schemas.openxmlformats.org/officeDocument/2006/relationships/image" Target="../media/image20.emf"/><Relationship Id="rId4" Type="http://schemas.openxmlformats.org/officeDocument/2006/relationships/oleObject" Target="../embeddings/Microsoft_Excel_97-2003_Worksheet5.xls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e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Microsoft_Excel_97-2003_Worksheet8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5.bin"/><Relationship Id="rId11" Type="http://schemas.openxmlformats.org/officeDocument/2006/relationships/image" Target="../media/image24.emf"/><Relationship Id="rId5" Type="http://schemas.openxmlformats.org/officeDocument/2006/relationships/image" Target="../media/image22.emf"/><Relationship Id="rId10" Type="http://schemas.openxmlformats.org/officeDocument/2006/relationships/oleObject" Target="../embeddings/Microsoft_Excel_97-2003_Worksheet9.xls"/><Relationship Id="rId4" Type="http://schemas.openxmlformats.org/officeDocument/2006/relationships/oleObject" Target="../embeddings/Microsoft_Excel_97-2003_Worksheet7.xls"/><Relationship Id="rId9" Type="http://schemas.openxmlformats.org/officeDocument/2006/relationships/oleObject" Target="../embeddings/oleObject16.bin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emf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Microsoft_Excel_97-2003_Worksheet1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18.bin"/><Relationship Id="rId5" Type="http://schemas.openxmlformats.org/officeDocument/2006/relationships/image" Target="../media/image22.emf"/><Relationship Id="rId4" Type="http://schemas.openxmlformats.org/officeDocument/2006/relationships/oleObject" Target="../embeddings/Microsoft_Excel_97-2003_Worksheet10.xls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CustomShape 1"/>
          <p:cNvSpPr/>
          <p:nvPr/>
        </p:nvSpPr>
        <p:spPr>
          <a:xfrm>
            <a:off x="1728000" y="3600000"/>
            <a:ext cx="5615640" cy="769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IN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Study Material Available on:  </a:t>
            </a:r>
            <a:endParaRPr lang="en-IN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IN" sz="2400" b="0" u="sng" strike="noStrike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2"/>
              </a:rPr>
              <a:t>https://silp.iiita.ac.in/</a:t>
            </a:r>
            <a:r>
              <a:rPr lang="en-IN" sz="2400" b="0" strike="noStrike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</a:t>
            </a:r>
            <a:endParaRPr lang="en-IN" sz="1800" b="0" strike="noStrike" spc="-1" dirty="0">
              <a:solidFill>
                <a:srgbClr val="FF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0" name="CustomShape 2"/>
          <p:cNvSpPr/>
          <p:nvPr/>
        </p:nvSpPr>
        <p:spPr>
          <a:xfrm>
            <a:off x="1800000" y="4693680"/>
            <a:ext cx="5471640" cy="777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IN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Google Classroom Code:       </a:t>
            </a:r>
            <a:endParaRPr lang="en-IN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IN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IN" sz="2400" b="1" dirty="0"/>
              <a:t>78l2nkw</a:t>
            </a:r>
            <a:endParaRPr lang="en-IN" sz="18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1" name="CustomShape 3"/>
          <p:cNvSpPr/>
          <p:nvPr/>
        </p:nvSpPr>
        <p:spPr>
          <a:xfrm>
            <a:off x="874956" y="663840"/>
            <a:ext cx="7340400" cy="150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 anchorCtr="1"/>
          <a:lstStyle/>
          <a:p>
            <a:pPr algn="ctr">
              <a:lnSpc>
                <a:spcPct val="100000"/>
              </a:lnSpc>
            </a:pPr>
            <a:r>
              <a:rPr lang="en-IN" sz="4000" b="0" i="1" strike="noStrike" spc="-1" dirty="0">
                <a:solidFill>
                  <a:srgbClr val="336666"/>
                </a:solidFill>
                <a:uFill>
                  <a:solidFill>
                    <a:srgbClr val="FFFFFF"/>
                  </a:solidFill>
                </a:uFill>
                <a:latin typeface="Arial"/>
                <a:ea typeface="Times New Roman"/>
              </a:rPr>
              <a:t>Information Retrieval</a:t>
            </a:r>
            <a:endParaRPr lang="en-IN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2" name="CustomShape 4"/>
          <p:cNvSpPr/>
          <p:nvPr/>
        </p:nvSpPr>
        <p:spPr>
          <a:xfrm>
            <a:off x="867240" y="2167560"/>
            <a:ext cx="7340400" cy="1360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 anchorCtr="1"/>
          <a:lstStyle/>
          <a:p>
            <a:pPr algn="ctr">
              <a:lnSpc>
                <a:spcPct val="100000"/>
              </a:lnSpc>
            </a:pPr>
            <a:r>
              <a:rPr lang="en-IN" sz="2400" b="0" strike="noStrike" spc="-1">
                <a:solidFill>
                  <a:srgbClr val="336633"/>
                </a:solidFill>
                <a:uFill>
                  <a:solidFill>
                    <a:srgbClr val="FFFFFF"/>
                  </a:solidFill>
                </a:uFill>
                <a:latin typeface="Arial"/>
                <a:ea typeface="Times New Roman"/>
              </a:rPr>
              <a:t>Faculty: Prof. U.S. Tiwary</a:t>
            </a:r>
            <a:endParaRPr lang="en-IN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3874314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2A95B86-C7CD-4527-A1FA-BDB9C4F2812F}" type="slidenum">
              <a:rPr lang="en-US"/>
              <a:pPr/>
              <a:t>10</a:t>
            </a:fld>
            <a:endParaRPr lang="en-US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900" smtClean="0"/>
              <a:t>Unstructured (text) vs. structured (database) data in 2006</a:t>
            </a:r>
          </a:p>
        </p:txBody>
      </p:sp>
      <p:graphicFrame>
        <p:nvGraphicFramePr>
          <p:cNvPr id="3074" name="Object 3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762000" y="1905000"/>
          <a:ext cx="7694613" cy="403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Chart" r:id="rId3" imgW="8458200" imgH="4953000" progId="MSGraph.Chart.8">
                  <p:embed followColorScheme="full"/>
                </p:oleObj>
              </mc:Choice>
              <mc:Fallback>
                <p:oleObj name="Chart" r:id="rId3" imgW="8458200" imgH="4953000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905000"/>
                        <a:ext cx="7694613" cy="403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705600" y="2819400"/>
            <a:ext cx="2209800" cy="465138"/>
            <a:chOff x="107" y="0"/>
            <a:chExt cx="1392" cy="293"/>
          </a:xfrm>
        </p:grpSpPr>
        <p:pic>
          <p:nvPicPr>
            <p:cNvPr id="3080" name="Picture 5" descr="Yahoo!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07" y="29"/>
              <a:ext cx="1392" cy="2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081" name="Freeform 6">
              <a:hlinkClick r:id="rId6"/>
            </p:cNvPr>
            <p:cNvSpPr>
              <a:spLocks/>
            </p:cNvSpPr>
            <p:nvPr/>
          </p:nvSpPr>
          <p:spPr bwMode="auto">
            <a:xfrm>
              <a:off x="1266" y="0"/>
              <a:ext cx="66" cy="156"/>
            </a:xfrm>
            <a:custGeom>
              <a:avLst/>
              <a:gdLst>
                <a:gd name="T0" fmla="*/ 0 w 66"/>
                <a:gd name="T1" fmla="*/ 0 h 156"/>
                <a:gd name="T2" fmla="*/ 66 w 66"/>
                <a:gd name="T3" fmla="*/ 6 h 156"/>
                <a:gd name="T4" fmla="*/ 24 w 66"/>
                <a:gd name="T5" fmla="*/ 156 h 156"/>
                <a:gd name="T6" fmla="*/ 0 w 66"/>
                <a:gd name="T7" fmla="*/ 150 h 156"/>
                <a:gd name="T8" fmla="*/ 0 w 66"/>
                <a:gd name="T9" fmla="*/ 0 h 1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6"/>
                <a:gd name="T16" fmla="*/ 0 h 156"/>
                <a:gd name="T17" fmla="*/ 66 w 66"/>
                <a:gd name="T18" fmla="*/ 156 h 1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6" h="156">
                  <a:moveTo>
                    <a:pt x="0" y="0"/>
                  </a:moveTo>
                  <a:lnTo>
                    <a:pt x="66" y="6"/>
                  </a:lnTo>
                  <a:lnTo>
                    <a:pt x="24" y="156"/>
                  </a:lnTo>
                  <a:lnTo>
                    <a:pt x="0" y="15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 cap="flat" cmpd="sng">
              <a:noFill/>
              <a:prstDash val="solid"/>
              <a:miter lim="800000"/>
              <a:headEnd type="none" w="med" len="med"/>
              <a:tailEnd type="non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3082" name="Rectangle 7">
              <a:hlinkClick r:id="rId6"/>
            </p:cNvPr>
            <p:cNvSpPr>
              <a:spLocks noChangeArrowheads="1"/>
            </p:cNvSpPr>
            <p:nvPr/>
          </p:nvSpPr>
          <p:spPr bwMode="auto">
            <a:xfrm>
              <a:off x="1254" y="180"/>
              <a:ext cx="42" cy="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</p:grpSp>
      <p:pic>
        <p:nvPicPr>
          <p:cNvPr id="414729" name="Picture 9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543800" y="5867400"/>
            <a:ext cx="1171575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4730" name="Picture 10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819900" y="1831975"/>
            <a:ext cx="2095500" cy="83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839842A-A3CD-4FA6-95D9-36466FB86E91}" type="slidenum">
              <a:rPr lang="en-US"/>
              <a:pPr/>
              <a:t>11</a:t>
            </a:fld>
            <a:endParaRPr lang="en-US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IR: An Example</a:t>
            </a:r>
          </a:p>
        </p:txBody>
      </p:sp>
      <p:sp>
        <p:nvSpPr>
          <p:cNvPr id="415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smtClean="0"/>
              <a:t>Which plays of Shakespeare contain the words </a:t>
            </a:r>
            <a:r>
              <a:rPr lang="en-US" sz="2800" b="1" i="1" smtClean="0"/>
              <a:t>Brutus</a:t>
            </a:r>
            <a:r>
              <a:rPr lang="en-US" sz="2800" smtClean="0"/>
              <a:t> </a:t>
            </a:r>
            <a:r>
              <a:rPr lang="en-US" sz="2800" i="1" smtClean="0"/>
              <a:t>AND</a:t>
            </a:r>
            <a:r>
              <a:rPr lang="en-US" sz="2800" smtClean="0"/>
              <a:t> </a:t>
            </a:r>
            <a:r>
              <a:rPr lang="en-US" sz="2800" b="1" i="1" smtClean="0"/>
              <a:t>Caesar</a:t>
            </a:r>
            <a:r>
              <a:rPr lang="en-US" sz="2800" smtClean="0"/>
              <a:t> but </a:t>
            </a:r>
            <a:r>
              <a:rPr lang="en-US" sz="2800" i="1" smtClean="0"/>
              <a:t>NOT</a:t>
            </a:r>
            <a:r>
              <a:rPr lang="en-US" sz="2800" smtClean="0"/>
              <a:t> </a:t>
            </a:r>
            <a:r>
              <a:rPr lang="en-US" sz="2800" b="1" i="1" smtClean="0"/>
              <a:t>Calpurnia</a:t>
            </a:r>
            <a:r>
              <a:rPr lang="en-US" sz="2800" smtClean="0"/>
              <a:t>?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Simplest approach is to </a:t>
            </a:r>
            <a:r>
              <a:rPr lang="en-US" smtClean="0">
                <a:latin typeface="Times New Roman" pitchFamily="18" charset="0"/>
              </a:rPr>
              <a:t>grep</a:t>
            </a:r>
            <a:r>
              <a:rPr lang="en-US" sz="2800" smtClean="0"/>
              <a:t> all of Shakespeare’s plays for </a:t>
            </a:r>
            <a:r>
              <a:rPr lang="en-US" sz="2800" b="1" i="1" smtClean="0"/>
              <a:t>Brutus</a:t>
            </a:r>
            <a:r>
              <a:rPr lang="en-US" sz="2800" smtClean="0"/>
              <a:t> and </a:t>
            </a:r>
            <a:r>
              <a:rPr lang="en-US" sz="2800" b="1" i="1" smtClean="0"/>
              <a:t>Caesar,</a:t>
            </a:r>
            <a:r>
              <a:rPr lang="en-US" sz="2800" smtClean="0"/>
              <a:t> then strip out lines containing </a:t>
            </a:r>
            <a:r>
              <a:rPr lang="en-US" sz="2800" b="1" i="1" smtClean="0"/>
              <a:t>Calpurnia</a:t>
            </a:r>
            <a:r>
              <a:rPr lang="en-US" sz="2800" smtClean="0"/>
              <a:t>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smtClean="0"/>
              <a:t>Slow (for large corpora)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i="1" u="sng" smtClean="0"/>
              <a:t>NOT</a:t>
            </a:r>
            <a:r>
              <a:rPr lang="en-US" sz="2200" smtClean="0"/>
              <a:t> </a:t>
            </a:r>
            <a:r>
              <a:rPr lang="en-US" sz="2200" b="1" i="1" smtClean="0"/>
              <a:t>Calpurnia</a:t>
            </a:r>
            <a:r>
              <a:rPr lang="en-US" sz="2200" smtClean="0"/>
              <a:t> is non-trivial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smtClean="0"/>
              <a:t>Other operations (e.g., find the word </a:t>
            </a:r>
            <a:r>
              <a:rPr lang="en-US" sz="2200" b="1" i="1" smtClean="0"/>
              <a:t>Romans </a:t>
            </a:r>
            <a:r>
              <a:rPr lang="en-US" sz="2200" smtClean="0"/>
              <a:t>near</a:t>
            </a:r>
            <a:r>
              <a:rPr lang="en-US" sz="2200" b="1" smtClean="0"/>
              <a:t> </a:t>
            </a:r>
            <a:r>
              <a:rPr lang="en-US" sz="2200" b="1" i="1" smtClean="0"/>
              <a:t>countrymen</a:t>
            </a:r>
            <a:r>
              <a:rPr lang="en-US" sz="2200" smtClean="0"/>
              <a:t>) not feasible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smtClean="0"/>
              <a:t>Ranked retrieval (best documents to return)</a:t>
            </a:r>
          </a:p>
          <a:p>
            <a:pPr lvl="2" eaLnBrk="1" hangingPunct="1">
              <a:lnSpc>
                <a:spcPct val="90000"/>
              </a:lnSpc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5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5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5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5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5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5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5747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436307E-C5F0-4CB6-BBFE-C6CA0ABDCE19}" type="slidenum">
              <a:rPr lang="en-US"/>
              <a:pPr/>
              <a:t>12</a:t>
            </a:fld>
            <a:endParaRPr lang="en-US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to avoid linear scanning ?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 </a:t>
            </a:r>
            <a:r>
              <a:rPr lang="en-US" smtClean="0">
                <a:sym typeface="Wingdings" pitchFamily="2" charset="2"/>
              </a:rPr>
              <a:t> </a:t>
            </a:r>
            <a:r>
              <a:rPr lang="en-US" smtClean="0"/>
              <a:t>Index the documents in advance 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5D17A60-F19C-4C23-9F90-48F59789ECF3}" type="slidenum">
              <a:rPr lang="en-US"/>
              <a:pPr/>
              <a:t>13</a:t>
            </a:fld>
            <a:endParaRPr lang="en-US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2514600" y="609600"/>
            <a:ext cx="6096000" cy="1143000"/>
          </a:xfrm>
        </p:spPr>
        <p:txBody>
          <a:bodyPr/>
          <a:lstStyle/>
          <a:p>
            <a:pPr algn="ctr" eaLnBrk="1" hangingPunct="1"/>
            <a:r>
              <a:rPr lang="en-US" altLang="zh-CN" i="1" smtClean="0">
                <a:ea typeface="宋体" charset="-122"/>
              </a:rPr>
              <a:t>Indexing</a:t>
            </a:r>
            <a:endParaRPr lang="en-US" smtClean="0"/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 smtClean="0">
                <a:ea typeface="宋体" charset="-122"/>
              </a:rPr>
              <a:t>The process of transforming document text to some representation of it is known as </a:t>
            </a:r>
            <a:r>
              <a:rPr lang="en-US" altLang="zh-CN" i="1" smtClean="0">
                <a:ea typeface="宋体" charset="-122"/>
              </a:rPr>
              <a:t>indexing</a:t>
            </a:r>
            <a:r>
              <a:rPr lang="en-US" altLang="zh-CN" smtClean="0">
                <a:ea typeface="宋体" charset="-122"/>
              </a:rPr>
              <a:t>. </a:t>
            </a:r>
          </a:p>
          <a:p>
            <a:pPr eaLnBrk="1" hangingPunct="1"/>
            <a:r>
              <a:rPr lang="en-US" altLang="zh-CN" smtClean="0">
                <a:ea typeface="宋体" charset="-122"/>
              </a:rPr>
              <a:t>Different index structures might be used. One commonly used data structure by IR system is </a:t>
            </a:r>
            <a:r>
              <a:rPr lang="en-US" altLang="zh-CN" b="1" i="1" smtClean="0">
                <a:ea typeface="宋体" charset="-122"/>
              </a:rPr>
              <a:t>inverted index</a:t>
            </a:r>
            <a:r>
              <a:rPr lang="en-US" altLang="zh-CN" i="1" smtClean="0">
                <a:ea typeface="宋体" charset="-122"/>
              </a:rPr>
              <a:t>.</a:t>
            </a:r>
            <a:r>
              <a:rPr lang="en-US" altLang="zh-CN" smtClean="0">
                <a:ea typeface="宋体" charset="-122"/>
              </a:rPr>
              <a:t> 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F7065CF-C7C2-4F42-91AF-19AC9CB9C65B}" type="slidenum">
              <a:rPr lang="en-US"/>
              <a:pPr/>
              <a:t>14</a:t>
            </a:fld>
            <a:endParaRPr lang="en-US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609600"/>
            <a:ext cx="7620000" cy="1143000"/>
          </a:xfrm>
        </p:spPr>
        <p:txBody>
          <a:bodyPr/>
          <a:lstStyle/>
          <a:p>
            <a:pPr eaLnBrk="1" hangingPunct="1"/>
            <a:r>
              <a:rPr lang="en-US" smtClean="0"/>
              <a:t>Information Retrieval Model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905000"/>
            <a:ext cx="7467600" cy="4267200"/>
          </a:xfrm>
        </p:spPr>
        <p:txBody>
          <a:bodyPr/>
          <a:lstStyle/>
          <a:p>
            <a:pPr marL="63500" indent="0" eaLnBrk="1" hangingPunct="1">
              <a:buFont typeface="Wingdings" pitchFamily="2" charset="2"/>
              <a:buNone/>
            </a:pPr>
            <a:r>
              <a:rPr lang="en-US" altLang="zh-CN" smtClean="0">
                <a:ea typeface="宋体" charset="-122"/>
              </a:rPr>
              <a:t>An IR model is a pattern that defines several aspects of retrieval procedure, for example, </a:t>
            </a:r>
          </a:p>
          <a:p>
            <a:pPr marL="63500" indent="0" eaLnBrk="1" hangingPunct="1"/>
            <a:r>
              <a:rPr lang="en-US" altLang="zh-CN" smtClean="0">
                <a:ea typeface="宋体" charset="-122"/>
              </a:rPr>
              <a:t>  how the documents and user’s queries are represented</a:t>
            </a:r>
          </a:p>
          <a:p>
            <a:pPr marL="63500" indent="0" eaLnBrk="1" hangingPunct="1"/>
            <a:r>
              <a:rPr lang="en-US" altLang="zh-CN" smtClean="0">
                <a:ea typeface="宋体" charset="-122"/>
              </a:rPr>
              <a:t>  how system retrieves relevant documents according to users’ queries &amp;</a:t>
            </a:r>
          </a:p>
          <a:p>
            <a:pPr marL="63500" indent="0" eaLnBrk="1" hangingPunct="1"/>
            <a:r>
              <a:rPr lang="en-US" altLang="zh-CN" smtClean="0">
                <a:ea typeface="宋体" charset="-122"/>
              </a:rPr>
              <a:t>  how retrieved documents are ranked. 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B81D1CF-2FB7-42F3-AB9F-BB0451D4E005}" type="slidenum">
              <a:rPr lang="en-US"/>
              <a:pPr/>
              <a:t>15</a:t>
            </a:fld>
            <a:endParaRPr lang="en-US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IR Model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905000"/>
            <a:ext cx="7696200" cy="4038600"/>
          </a:xfrm>
        </p:spPr>
        <p:txBody>
          <a:bodyPr/>
          <a:lstStyle/>
          <a:p>
            <a:pPr eaLnBrk="1" hangingPunct="1"/>
            <a:r>
              <a:rPr lang="en-US" dirty="0" smtClean="0"/>
              <a:t>An IR model consists of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   - a model for documents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   - a model for queries and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   - a matching function which compares queries to documents.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   - a ranking function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8A1EFDC-0065-4E83-BD8A-2E424159FB52}" type="slidenum">
              <a:rPr lang="en-US"/>
              <a:pPr/>
              <a:t>16</a:t>
            </a:fld>
            <a:endParaRPr lang="en-US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>
                <a:ea typeface="宋体" charset="-122"/>
              </a:rPr>
              <a:t>Classical  IR Model</a:t>
            </a:r>
            <a:endParaRPr lang="en-US" smtClean="0">
              <a:ea typeface="宋体" charset="-122"/>
            </a:endParaRP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IR models can be classified as:</a:t>
            </a:r>
          </a:p>
          <a:p>
            <a:pPr eaLnBrk="1" hangingPunct="1"/>
            <a:r>
              <a:rPr lang="en-US" smtClean="0"/>
              <a:t>Classical models  of IR </a:t>
            </a:r>
          </a:p>
          <a:p>
            <a:pPr eaLnBrk="1" hangingPunct="1"/>
            <a:r>
              <a:rPr lang="en-US" smtClean="0"/>
              <a:t>Non-Classical models of IR</a:t>
            </a:r>
          </a:p>
          <a:p>
            <a:pPr eaLnBrk="1" hangingPunct="1"/>
            <a:r>
              <a:rPr lang="en-US" smtClean="0"/>
              <a:t>Alternative models  of IR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6B68912-3EC8-463F-92A6-2793A25A5FC4}" type="slidenum">
              <a:rPr lang="en-US"/>
              <a:pPr/>
              <a:t>17</a:t>
            </a:fld>
            <a:endParaRPr lang="en-US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304800"/>
            <a:ext cx="7467600" cy="1143000"/>
          </a:xfrm>
        </p:spPr>
        <p:txBody>
          <a:bodyPr/>
          <a:lstStyle/>
          <a:p>
            <a:pPr eaLnBrk="1" hangingPunct="1"/>
            <a:r>
              <a:rPr lang="en-US" altLang="zh-CN" smtClean="0">
                <a:ea typeface="宋体" charset="-122"/>
              </a:rPr>
              <a:t>Classical  IR Model</a:t>
            </a:r>
            <a:endParaRPr lang="en-US" smtClean="0"/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828800"/>
            <a:ext cx="80772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CN" smtClean="0">
                <a:ea typeface="宋体" charset="-122"/>
              </a:rPr>
              <a:t>based on mathematical knowledge that was easily recognized and well understood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smtClean="0">
                <a:ea typeface="宋体" charset="-122"/>
              </a:rPr>
              <a:t>simple, efficient and easy to implement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smtClean="0">
                <a:ea typeface="宋体" charset="-122"/>
              </a:rPr>
              <a:t>The three classical information retrieval models are: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mtClean="0">
                <a:ea typeface="宋体" charset="-122"/>
              </a:rPr>
              <a:t>        -Boolean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mtClean="0">
                <a:ea typeface="宋体" charset="-122"/>
              </a:rPr>
              <a:t>        -Vector and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mtClean="0">
                <a:ea typeface="宋体" charset="-122"/>
              </a:rPr>
              <a:t>        -Probabilistic models 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0ADCCA-05A9-484C-B4DA-33CE7703F954}" type="slidenum">
              <a:rPr lang="en-US"/>
              <a:pPr/>
              <a:t>18</a:t>
            </a:fld>
            <a:endParaRPr lang="en-US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Non-Classical models of IR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smtClean="0"/>
              <a:t>Non-classical information retrieval models are based on principles other than similarity, probability, Boolean operations etc. on which classical retrieval models are based on. 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smtClean="0"/>
              <a:t> </a:t>
            </a:r>
            <a:r>
              <a:rPr lang="en-US" i="1" smtClean="0"/>
              <a:t>information logic model</a:t>
            </a:r>
            <a:r>
              <a:rPr lang="en-US" smtClean="0"/>
              <a:t>, </a:t>
            </a:r>
            <a:r>
              <a:rPr lang="en-US" i="1" smtClean="0"/>
              <a:t>situation theory model</a:t>
            </a:r>
            <a:r>
              <a:rPr lang="en-US" smtClean="0"/>
              <a:t> and </a:t>
            </a:r>
            <a:r>
              <a:rPr lang="en-US" i="1" smtClean="0"/>
              <a:t>interaction model</a:t>
            </a:r>
            <a:r>
              <a:rPr lang="en-US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B14D2C3-77C1-4806-9D4E-C35A06640CB5}" type="slidenum">
              <a:rPr lang="en-US"/>
              <a:pPr/>
              <a:t>19</a:t>
            </a:fld>
            <a:endParaRPr lang="en-US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>
                <a:ea typeface="宋体" charset="-122"/>
              </a:rPr>
              <a:t>Alternative IR models </a:t>
            </a:r>
            <a:endParaRPr lang="en-US" smtClean="0"/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 smtClean="0">
                <a:ea typeface="宋体" charset="-122"/>
              </a:rPr>
              <a:t>Alternative models </a:t>
            </a:r>
            <a:r>
              <a:rPr lang="en-US" smtClean="0"/>
              <a:t>are enhancements of classical models making use of specific techniques from other fields.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Example: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   Cluster model, fuzzy model and latent semantic indexing (LSI) models.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CustomShape 1"/>
          <p:cNvSpPr/>
          <p:nvPr/>
        </p:nvSpPr>
        <p:spPr>
          <a:xfrm>
            <a:off x="685440" y="1491840"/>
            <a:ext cx="7340400" cy="1360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 anchorCtr="1"/>
          <a:lstStyle/>
          <a:p>
            <a:pPr algn="ctr">
              <a:lnSpc>
                <a:spcPct val="100000"/>
              </a:lnSpc>
            </a:pPr>
            <a:r>
              <a:rPr lang="en-IN" sz="3700" b="0" i="1" strike="noStrike" spc="-1">
                <a:solidFill>
                  <a:srgbClr val="336666"/>
                </a:solidFill>
                <a:uFill>
                  <a:solidFill>
                    <a:srgbClr val="FFFFFF"/>
                  </a:solidFill>
                </a:uFill>
                <a:latin typeface="Arial"/>
                <a:ea typeface="Times New Roman"/>
              </a:rPr>
              <a:t>Information Retrieval</a:t>
            </a:r>
            <a:endParaRPr lang="en-IN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4" name="CustomShape 2"/>
          <p:cNvSpPr/>
          <p:nvPr/>
        </p:nvSpPr>
        <p:spPr>
          <a:xfrm>
            <a:off x="1752120" y="3566880"/>
            <a:ext cx="5410080" cy="1904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IN" sz="33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Lecture 1: Introduction</a:t>
            </a:r>
            <a:endParaRPr lang="en-IN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1060503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DFC59A7-F03B-4E91-9E39-305F3CB2ED24}" type="slidenum">
              <a:rPr lang="en-US"/>
              <a:pPr/>
              <a:t>20</a:t>
            </a:fld>
            <a:endParaRPr lang="en-US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Information Retrieval Model</a:t>
            </a:r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905000"/>
            <a:ext cx="7696200" cy="3962400"/>
          </a:xfrm>
        </p:spPr>
        <p:txBody>
          <a:bodyPr/>
          <a:lstStyle/>
          <a:p>
            <a:pPr eaLnBrk="1" hangingPunct="1"/>
            <a:r>
              <a:rPr lang="en-US" altLang="zh-CN" sz="2700" smtClean="0">
                <a:ea typeface="宋体" charset="-122"/>
              </a:rPr>
              <a:t>The actual text of the document and query is not used in the retrieval process. Instead, some representation of it.</a:t>
            </a:r>
          </a:p>
          <a:p>
            <a:pPr eaLnBrk="1" hangingPunct="1"/>
            <a:r>
              <a:rPr lang="en-US" altLang="zh-CN" sz="2700" smtClean="0">
                <a:ea typeface="宋体" charset="-122"/>
              </a:rPr>
              <a:t>Document representation is matched with query representation to perform retrieval</a:t>
            </a:r>
          </a:p>
          <a:p>
            <a:pPr eaLnBrk="1" hangingPunct="1"/>
            <a:r>
              <a:rPr lang="en-US" altLang="zh-CN" sz="2700" smtClean="0">
                <a:ea typeface="宋体" charset="-122"/>
              </a:rPr>
              <a:t>One frequently used method is to represent document as a set of index terms or keywords</a:t>
            </a:r>
            <a:endParaRPr lang="en-US" sz="27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5B838AC-1F9C-47EF-9F1F-6010033031DB}" type="slidenum">
              <a:rPr lang="en-US"/>
              <a:pPr/>
              <a:t>21</a:t>
            </a:fld>
            <a:endParaRPr lang="en-US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Boolean model</a:t>
            </a:r>
            <a:br>
              <a:rPr lang="en-US" b="1" smtClean="0"/>
            </a:br>
            <a:endParaRPr lang="en-US" b="1" smtClean="0"/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 smtClean="0">
                <a:ea typeface="宋体" charset="-122"/>
              </a:rPr>
              <a:t>the oldest of the three classical models. </a:t>
            </a:r>
          </a:p>
          <a:p>
            <a:pPr eaLnBrk="1" hangingPunct="1"/>
            <a:r>
              <a:rPr lang="en-US" altLang="zh-CN" smtClean="0">
                <a:ea typeface="宋体" charset="-122"/>
              </a:rPr>
              <a:t> is based on Boolean logic and classical set theory. </a:t>
            </a:r>
          </a:p>
          <a:p>
            <a:pPr eaLnBrk="1" hangingPunct="1"/>
            <a:r>
              <a:rPr lang="en-US" altLang="zh-CN" smtClean="0">
                <a:ea typeface="宋体" charset="-122"/>
              </a:rPr>
              <a:t> represents documents as a set of keywords, usually stored in an inverted file. 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71D8EBE-2688-4180-914E-7C52DE51CD26}" type="slidenum">
              <a:rPr lang="en-US"/>
              <a:pPr/>
              <a:t>22</a:t>
            </a:fld>
            <a:endParaRPr lang="en-US"/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Boolean model</a:t>
            </a:r>
            <a:br>
              <a:rPr lang="en-US" b="1" smtClean="0"/>
            </a:br>
            <a:endParaRPr lang="en-US" b="1" smtClean="0"/>
          </a:p>
        </p:txBody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 smtClean="0">
                <a:ea typeface="宋体" charset="-122"/>
              </a:rPr>
              <a:t>Users are required to express their queries as a boolean expression consisting of keywords connected with boolean logical operators (AND, OR, NOT). </a:t>
            </a:r>
          </a:p>
          <a:p>
            <a:pPr eaLnBrk="1" hangingPunct="1"/>
            <a:r>
              <a:rPr lang="en-US" smtClean="0"/>
              <a:t>Retrieval is performed based on whether or not document contains the query terms.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24362A4-2A8D-4451-AB47-40B1DEB91494}" type="slidenum">
              <a:rPr lang="en-US"/>
              <a:pPr/>
              <a:t>23</a:t>
            </a:fld>
            <a:endParaRPr lang="en-US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Boolean model</a:t>
            </a:r>
            <a:br>
              <a:rPr lang="en-US" b="1" smtClean="0"/>
            </a:br>
            <a:endParaRPr lang="en-US" b="1" smtClean="0"/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smtClean="0"/>
              <a:t>Given a finite set 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smtClean="0"/>
              <a:t>         T = {t1, t2, ...,ti,...,tm}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smtClean="0"/>
              <a:t>of index terms, a finite set 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smtClean="0"/>
              <a:t>         D = {d1, d2, ...,dj,...,dn}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smtClean="0"/>
              <a:t>of documents and a boolean expression in a normal form - representing a query Q  as follows: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n-US" smtClean="0"/>
          </a:p>
        </p:txBody>
      </p:sp>
      <p:sp>
        <p:nvSpPr>
          <p:cNvPr id="4102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2286000" y="5638800"/>
          <a:ext cx="4214813" cy="566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Equation" r:id="rId3" imgW="1485900" imgH="203200" progId="Equation.3">
                  <p:embed/>
                </p:oleObj>
              </mc:Choice>
              <mc:Fallback>
                <p:oleObj name="Equation" r:id="rId3" imgW="1485900" imgH="2032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5638800"/>
                        <a:ext cx="4214813" cy="566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8E7C9D1-3412-4176-BD5E-43614E650341}" type="slidenum">
              <a:rPr lang="en-US"/>
              <a:pPr/>
              <a:t>24</a:t>
            </a:fld>
            <a:endParaRPr lang="en-US"/>
          </a:p>
        </p:txBody>
      </p:sp>
      <p:sp>
        <p:nvSpPr>
          <p:cNvPr id="51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Boolean model</a:t>
            </a:r>
            <a:br>
              <a:rPr lang="en-US" b="1" smtClean="0"/>
            </a:br>
            <a:endParaRPr lang="en-US" b="1" smtClean="0"/>
          </a:p>
        </p:txBody>
      </p:sp>
      <p:sp>
        <p:nvSpPr>
          <p:cNvPr id="51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1. The set R</a:t>
            </a:r>
            <a:r>
              <a:rPr lang="en-US" baseline="-25000" smtClean="0"/>
              <a:t>i</a:t>
            </a:r>
            <a:r>
              <a:rPr lang="en-US" smtClean="0"/>
              <a:t> of documents are obtained that contain or not term t</a:t>
            </a:r>
            <a:r>
              <a:rPr lang="en-US" baseline="-25000" smtClean="0"/>
              <a:t>i</a:t>
            </a:r>
            <a:r>
              <a:rPr lang="en-US" smtClean="0"/>
              <a:t>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      R</a:t>
            </a:r>
            <a:r>
              <a:rPr lang="en-US" baseline="-25000" smtClean="0"/>
              <a:t>i</a:t>
            </a:r>
            <a:r>
              <a:rPr lang="en-US" smtClean="0"/>
              <a:t> = {              },                 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where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2. Set operations are used to retrieve documents in response to Q: 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en-US" smtClean="0"/>
              <a:t>         </a:t>
            </a:r>
          </a:p>
        </p:txBody>
      </p:sp>
      <p:sp>
        <p:nvSpPr>
          <p:cNvPr id="51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2438400" y="3048000"/>
          <a:ext cx="1517650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" name="Equation" r:id="rId3" imgW="622030" imgH="190417" progId="Equation.3">
                  <p:embed/>
                </p:oleObj>
              </mc:Choice>
              <mc:Fallback>
                <p:oleObj name="Equation" r:id="rId3" imgW="622030" imgH="190417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3048000"/>
                        <a:ext cx="1517650" cy="46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0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4191000" y="3048000"/>
          <a:ext cx="1809750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1" name="Equation" r:id="rId5" imgW="761669" imgH="203112" progId="Equation.3">
                  <p:embed/>
                </p:oleObj>
              </mc:Choice>
              <mc:Fallback>
                <p:oleObj name="Equation" r:id="rId5" imgW="761669" imgH="203112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3048000"/>
                        <a:ext cx="1809750" cy="474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2133600" y="3581400"/>
          <a:ext cx="3830638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2" name="Equation" r:id="rId7" imgW="1308100" imgH="190500" progId="Equation.3">
                  <p:embed/>
                </p:oleObj>
              </mc:Choice>
              <mc:Fallback>
                <p:oleObj name="Equation" r:id="rId7" imgW="1308100" imgH="1905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3581400"/>
                        <a:ext cx="3830638" cy="558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2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5125" name="Object 5"/>
          <p:cNvGraphicFramePr>
            <a:graphicFrameLocks noChangeAspect="1"/>
          </p:cNvGraphicFramePr>
          <p:nvPr/>
        </p:nvGraphicFramePr>
        <p:xfrm>
          <a:off x="2590800" y="5181600"/>
          <a:ext cx="795338" cy="45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3" name="Equation" r:id="rId9" imgW="317087" imgH="177569" progId="Equation.3">
                  <p:embed/>
                </p:oleObj>
              </mc:Choice>
              <mc:Fallback>
                <p:oleObj name="Equation" r:id="rId9" imgW="317087" imgH="177569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5181600"/>
                        <a:ext cx="795338" cy="458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A84AEE3-D139-4A72-8825-CC81C5720B39}" type="slidenum">
              <a:rPr lang="en-US"/>
              <a:pPr/>
              <a:t>25</a:t>
            </a:fld>
            <a:endParaRPr lang="en-US"/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Basics of Boolean IR model</a:t>
            </a:r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  Which plays of Shakespeare contain the words </a:t>
            </a:r>
            <a:r>
              <a:rPr lang="en-US" b="1" i="1" smtClean="0"/>
              <a:t>Brutus</a:t>
            </a:r>
            <a:r>
              <a:rPr lang="en-US" smtClean="0"/>
              <a:t> </a:t>
            </a:r>
            <a:r>
              <a:rPr lang="en-US" i="1" smtClean="0"/>
              <a:t>AND</a:t>
            </a:r>
            <a:r>
              <a:rPr lang="en-US" smtClean="0"/>
              <a:t> </a:t>
            </a:r>
            <a:r>
              <a:rPr lang="en-US" b="1" i="1" smtClean="0"/>
              <a:t>Caesar</a:t>
            </a:r>
            <a:r>
              <a:rPr lang="en-US" smtClean="0"/>
              <a:t> but </a:t>
            </a:r>
            <a:r>
              <a:rPr lang="en-US" i="1" smtClean="0"/>
              <a:t>NOT</a:t>
            </a:r>
            <a:r>
              <a:rPr lang="en-US" smtClean="0"/>
              <a:t> </a:t>
            </a:r>
            <a:r>
              <a:rPr lang="en-US" b="1" i="1" smtClean="0"/>
              <a:t>Calpurnia</a:t>
            </a:r>
            <a:r>
              <a:rPr lang="en-US" smtClean="0"/>
              <a:t>?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Document  collection: A collection of  Shakespeare's work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5B39223-13FE-42BD-AC0B-285567962627}" type="slidenum">
              <a:rPr lang="en-US"/>
              <a:pPr/>
              <a:t>26</a:t>
            </a:fld>
            <a:endParaRPr lang="en-US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Binary Term-document matrix</a:t>
            </a:r>
          </a:p>
        </p:txBody>
      </p:sp>
      <p:sp>
        <p:nvSpPr>
          <p:cNvPr id="6149" name="Text Box 3"/>
          <p:cNvSpPr txBox="1">
            <a:spLocks noChangeArrowheads="1"/>
          </p:cNvSpPr>
          <p:nvPr/>
        </p:nvSpPr>
        <p:spPr bwMode="auto">
          <a:xfrm>
            <a:off x="5638800" y="5568950"/>
            <a:ext cx="2819400" cy="831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400"/>
              <a:t>1 if </a:t>
            </a:r>
            <a:r>
              <a:rPr lang="en-US" sz="2400">
                <a:solidFill>
                  <a:schemeClr val="folHlink"/>
                </a:solidFill>
              </a:rPr>
              <a:t>play</a:t>
            </a:r>
            <a:r>
              <a:rPr lang="en-US" sz="2400"/>
              <a:t> contains </a:t>
            </a:r>
            <a:r>
              <a:rPr lang="en-US" sz="2400">
                <a:solidFill>
                  <a:srgbClr val="990033"/>
                </a:solidFill>
              </a:rPr>
              <a:t>word</a:t>
            </a:r>
            <a:r>
              <a:rPr lang="en-US" sz="2400"/>
              <a:t>, 0 otherwise</a:t>
            </a:r>
          </a:p>
        </p:txBody>
      </p:sp>
      <p:graphicFrame>
        <p:nvGraphicFramePr>
          <p:cNvPr id="6146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838200" y="2130425"/>
          <a:ext cx="7561263" cy="2784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Worksheet" r:id="rId4" imgW="9525305" imgH="3543605" progId="Excel.Sheet.8">
                  <p:embed/>
                </p:oleObj>
              </mc:Choice>
              <mc:Fallback>
                <p:oleObj name="Worksheet" r:id="rId4" imgW="9525305" imgH="3543605" progId="Excel.Shee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130425"/>
                        <a:ext cx="7561263" cy="2784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0" name="Line 5"/>
          <p:cNvSpPr>
            <a:spLocks noChangeShapeType="1"/>
          </p:cNvSpPr>
          <p:nvPr/>
        </p:nvSpPr>
        <p:spPr bwMode="auto">
          <a:xfrm flipH="1" flipV="1">
            <a:off x="4267200" y="3733800"/>
            <a:ext cx="1371600" cy="1828800"/>
          </a:xfrm>
          <a:prstGeom prst="line">
            <a:avLst/>
          </a:prstGeom>
          <a:noFill/>
          <a:ln w="19050">
            <a:solidFill>
              <a:srgbClr val="000080"/>
            </a:solidFill>
            <a:round/>
            <a:headEnd/>
            <a:tailEnd type="triangle" w="med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95B9E3B-04F0-4581-8C4A-8270D400EA7F}" type="slidenum">
              <a:rPr lang="en-US"/>
              <a:pPr/>
              <a:t>27</a:t>
            </a:fld>
            <a:endParaRPr lang="en-US"/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 </a:t>
            </a:r>
          </a:p>
        </p:txBody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So we have a 0/1 vector for each term.</a:t>
            </a:r>
          </a:p>
          <a:p>
            <a:pPr eaLnBrk="1" hangingPunct="1"/>
            <a:r>
              <a:rPr lang="en-US" smtClean="0"/>
              <a:t>To answer query: take the vectors for </a:t>
            </a:r>
            <a:r>
              <a:rPr lang="en-US" b="1" i="1" smtClean="0"/>
              <a:t>Brutus, Caesar</a:t>
            </a:r>
            <a:r>
              <a:rPr lang="en-US" smtClean="0"/>
              <a:t> and </a:t>
            </a:r>
            <a:r>
              <a:rPr lang="en-US" b="1" i="1" smtClean="0"/>
              <a:t>Calpurnia</a:t>
            </a:r>
            <a:r>
              <a:rPr lang="en-US" smtClean="0"/>
              <a:t> (complemented) </a:t>
            </a:r>
            <a:r>
              <a:rPr lang="en-US" smtClean="0">
                <a:sym typeface="ZapfDingbats" pitchFamily="82" charset="2"/>
              </a:rPr>
              <a:t></a:t>
            </a:r>
            <a:r>
              <a:rPr lang="en-US" smtClean="0"/>
              <a:t> bitwise </a:t>
            </a:r>
            <a:r>
              <a:rPr lang="en-US" i="1" smtClean="0"/>
              <a:t>AND</a:t>
            </a:r>
            <a:r>
              <a:rPr lang="en-US" smtClean="0"/>
              <a:t>.</a:t>
            </a:r>
          </a:p>
          <a:p>
            <a:pPr eaLnBrk="1" hangingPunct="1"/>
            <a:r>
              <a:rPr lang="en-US" smtClean="0"/>
              <a:t>110100 </a:t>
            </a:r>
            <a:r>
              <a:rPr lang="en-US" i="1" smtClean="0"/>
              <a:t>AND</a:t>
            </a:r>
            <a:r>
              <a:rPr lang="en-US" smtClean="0"/>
              <a:t> 110111 </a:t>
            </a:r>
            <a:r>
              <a:rPr lang="en-US" i="1" smtClean="0"/>
              <a:t>AND</a:t>
            </a:r>
            <a:r>
              <a:rPr lang="en-US" smtClean="0"/>
              <a:t> 101111 = 100100.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D9662A4-03DA-47D4-A51D-8601E7F79B5F}" type="slidenum">
              <a:rPr lang="en-US"/>
              <a:pPr/>
              <a:t>28</a:t>
            </a:fld>
            <a:endParaRPr lang="en-US"/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Answers to query</a:t>
            </a: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772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4800" smtClean="0"/>
              <a:t>Antony and Cleopatra, Act III, Scene ii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i="1" smtClean="0"/>
              <a:t>     …………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smtClean="0"/>
              <a:t>    …………...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800" smtClean="0"/>
          </a:p>
          <a:p>
            <a:pPr eaLnBrk="1" hangingPunct="1">
              <a:lnSpc>
                <a:spcPct val="90000"/>
              </a:lnSpc>
            </a:pPr>
            <a:r>
              <a:rPr lang="en-US" sz="4800" smtClean="0"/>
              <a:t>Hamlet, Act III, Scene ii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smtClean="0"/>
              <a:t>       …………………….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smtClean="0"/>
              <a:t>       ……………………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1CA3BB5-C8D9-45D5-B143-4E262E62F736}" type="slidenum">
              <a:rPr lang="en-US"/>
              <a:pPr/>
              <a:t>29</a:t>
            </a:fld>
            <a:endParaRPr lang="en-US"/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 </a:t>
            </a:r>
          </a:p>
        </p:txBody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Boolean retrieval model answers any query which is in the form of Boolean expression of terms.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 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3BFC344-A0EE-4D66-806B-4766B5B968FB}" type="slidenum">
              <a:rPr lang="en-US"/>
              <a:pPr/>
              <a:t>3</a:t>
            </a:fld>
            <a:endParaRPr lang="en-US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Information Retrieval : Intro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CN" dirty="0" smtClean="0">
                <a:ea typeface="宋体" charset="-122"/>
              </a:rPr>
              <a:t>Information retrieval (IR) deals with the organization, storage, retrieval and evaluation of information relevant to user’s need (query).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dirty="0" smtClean="0">
                <a:ea typeface="宋体" charset="-122"/>
              </a:rPr>
              <a:t>Query written in a natural language.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dirty="0" smtClean="0">
                <a:ea typeface="宋体" charset="-122"/>
              </a:rPr>
              <a:t>The retrieval system responds by retrieving document that </a:t>
            </a:r>
            <a:r>
              <a:rPr lang="en-US" altLang="zh-CN" dirty="0" smtClean="0">
                <a:solidFill>
                  <a:schemeClr val="bg1">
                    <a:lumMod val="65000"/>
                  </a:schemeClr>
                </a:solidFill>
                <a:ea typeface="宋体" charset="-122"/>
              </a:rPr>
              <a:t>seems</a:t>
            </a:r>
            <a:r>
              <a:rPr lang="en-US" altLang="zh-CN" dirty="0" smtClean="0">
                <a:ea typeface="宋体" charset="-122"/>
              </a:rPr>
              <a:t> relevant to the query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8A6D06B-FEDE-41AE-90FD-71BCC7CBE826}" type="slidenum">
              <a:rPr lang="en-US"/>
              <a:pPr/>
              <a:t>30</a:t>
            </a:fld>
            <a:endParaRPr lang="en-US"/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Bigger corpora</a:t>
            </a:r>
          </a:p>
        </p:txBody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Consider </a:t>
            </a:r>
            <a:r>
              <a:rPr lang="en-US" i="1" smtClean="0"/>
              <a:t>N </a:t>
            </a:r>
            <a:r>
              <a:rPr lang="en-US" smtClean="0"/>
              <a:t>= 1M documents, each with about 1K terms.</a:t>
            </a:r>
          </a:p>
          <a:p>
            <a:pPr eaLnBrk="1" hangingPunct="1"/>
            <a:r>
              <a:rPr lang="en-US" smtClean="0"/>
              <a:t>Avg 6 bytes/term incl spaces/punctuation </a:t>
            </a:r>
          </a:p>
          <a:p>
            <a:pPr lvl="1" eaLnBrk="1" hangingPunct="1"/>
            <a:r>
              <a:rPr lang="en-US" smtClean="0"/>
              <a:t>6GB of data in the documents.</a:t>
            </a:r>
          </a:p>
          <a:p>
            <a:pPr eaLnBrk="1" hangingPunct="1"/>
            <a:r>
              <a:rPr lang="en-US" smtClean="0"/>
              <a:t>Say there are </a:t>
            </a:r>
            <a:r>
              <a:rPr lang="en-US" i="1" smtClean="0"/>
              <a:t>m </a:t>
            </a:r>
            <a:r>
              <a:rPr lang="en-US" smtClean="0"/>
              <a:t>= 500K </a:t>
            </a:r>
            <a:r>
              <a:rPr lang="en-US" i="1" u="sng" smtClean="0"/>
              <a:t>distinct</a:t>
            </a:r>
            <a:r>
              <a:rPr lang="en-US" smtClean="0"/>
              <a:t> terms among these.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5234A8D-FF1F-42D2-87DD-1731664D543D}" type="slidenum">
              <a:rPr lang="en-US"/>
              <a:pPr/>
              <a:t>31</a:t>
            </a:fld>
            <a:endParaRPr lang="en-US"/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Can’t build the matrix</a:t>
            </a:r>
          </a:p>
        </p:txBody>
      </p:sp>
      <p:sp>
        <p:nvSpPr>
          <p:cNvPr id="421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500K x 1M matrix has half-a-trillion 0’s and 1’s.</a:t>
            </a:r>
          </a:p>
          <a:p>
            <a:pPr eaLnBrk="1" hangingPunct="1"/>
            <a:r>
              <a:rPr lang="en-US" smtClean="0"/>
              <a:t>But it has no more than one billion 1’s.</a:t>
            </a:r>
          </a:p>
          <a:p>
            <a:pPr lvl="1" eaLnBrk="1" hangingPunct="1"/>
            <a:r>
              <a:rPr lang="en-US" smtClean="0"/>
              <a:t>matrix is extremely sparse.</a:t>
            </a:r>
          </a:p>
          <a:p>
            <a:pPr eaLnBrk="1" hangingPunct="1"/>
            <a:r>
              <a:rPr lang="en-US" smtClean="0"/>
              <a:t>What’s a better representation?</a:t>
            </a:r>
          </a:p>
          <a:p>
            <a:pPr lvl="1" eaLnBrk="1" hangingPunct="1"/>
            <a:r>
              <a:rPr lang="en-US" smtClean="0"/>
              <a:t>We only record the 1 positions.</a:t>
            </a:r>
          </a:p>
        </p:txBody>
      </p:sp>
      <p:sp>
        <p:nvSpPr>
          <p:cNvPr id="40965" name="AutoShape 4"/>
          <p:cNvSpPr>
            <a:spLocks noChangeArrowheads="1"/>
          </p:cNvSpPr>
          <p:nvPr/>
        </p:nvSpPr>
        <p:spPr bwMode="auto">
          <a:xfrm>
            <a:off x="7391400" y="2514600"/>
            <a:ext cx="1447800" cy="609600"/>
          </a:xfrm>
          <a:prstGeom prst="leftArrowCallout">
            <a:avLst>
              <a:gd name="adj1" fmla="val 25000"/>
              <a:gd name="adj2" fmla="val 25000"/>
              <a:gd name="adj3" fmla="val 39583"/>
              <a:gd name="adj4" fmla="val 66667"/>
            </a:avLst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400"/>
              <a:t>Why?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1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1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1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1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1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1891" grpId="0" build="p" bldLvl="2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29C4718-3C9A-41CB-8B9A-5B37842E934D}" type="slidenum">
              <a:rPr lang="en-US"/>
              <a:pPr/>
              <a:t>32</a:t>
            </a:fld>
            <a:endParaRPr lang="en-US"/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Inverted index</a:t>
            </a:r>
          </a:p>
        </p:txBody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For each term </a:t>
            </a:r>
            <a:r>
              <a:rPr lang="en-US" i="1" smtClean="0"/>
              <a:t>T</a:t>
            </a:r>
            <a:r>
              <a:rPr lang="en-US" smtClean="0"/>
              <a:t>, we must store a list of all documents that contain </a:t>
            </a:r>
            <a:r>
              <a:rPr lang="en-US" i="1" smtClean="0"/>
              <a:t>T</a:t>
            </a:r>
            <a:r>
              <a:rPr lang="en-US" smtClean="0"/>
              <a:t>.</a:t>
            </a:r>
          </a:p>
        </p:txBody>
      </p:sp>
      <p:sp>
        <p:nvSpPr>
          <p:cNvPr id="41989" name="Text Box 4"/>
          <p:cNvSpPr txBox="1">
            <a:spLocks noChangeArrowheads="1"/>
          </p:cNvSpPr>
          <p:nvPr/>
        </p:nvSpPr>
        <p:spPr bwMode="auto">
          <a:xfrm>
            <a:off x="533400" y="3124200"/>
            <a:ext cx="1176338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 i="1">
                <a:latin typeface="Lucida Sans" pitchFamily="34" charset="0"/>
              </a:rPr>
              <a:t>Brutus</a:t>
            </a:r>
          </a:p>
        </p:txBody>
      </p:sp>
      <p:sp>
        <p:nvSpPr>
          <p:cNvPr id="41990" name="Text Box 5"/>
          <p:cNvSpPr txBox="1">
            <a:spLocks noChangeArrowheads="1"/>
          </p:cNvSpPr>
          <p:nvPr/>
        </p:nvSpPr>
        <p:spPr bwMode="auto">
          <a:xfrm>
            <a:off x="533400" y="3657600"/>
            <a:ext cx="1598613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 i="1">
                <a:latin typeface="Lucida Sans" pitchFamily="34" charset="0"/>
              </a:rPr>
              <a:t>Calpurnia</a:t>
            </a:r>
          </a:p>
        </p:txBody>
      </p:sp>
      <p:sp>
        <p:nvSpPr>
          <p:cNvPr id="41991" name="Text Box 6"/>
          <p:cNvSpPr txBox="1">
            <a:spLocks noChangeArrowheads="1"/>
          </p:cNvSpPr>
          <p:nvPr/>
        </p:nvSpPr>
        <p:spPr bwMode="auto">
          <a:xfrm>
            <a:off x="533400" y="4191000"/>
            <a:ext cx="121285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 i="1">
                <a:latin typeface="Lucida Sans" pitchFamily="34" charset="0"/>
              </a:rPr>
              <a:t>Caesar</a:t>
            </a:r>
          </a:p>
        </p:txBody>
      </p:sp>
      <p:sp>
        <p:nvSpPr>
          <p:cNvPr id="41992" name="AutoShape 7"/>
          <p:cNvSpPr>
            <a:spLocks noChangeArrowheads="1"/>
          </p:cNvSpPr>
          <p:nvPr/>
        </p:nvSpPr>
        <p:spPr bwMode="auto">
          <a:xfrm>
            <a:off x="2209800" y="3200400"/>
            <a:ext cx="1143000" cy="228600"/>
          </a:xfrm>
          <a:custGeom>
            <a:avLst/>
            <a:gdLst>
              <a:gd name="T0" fmla="*/ 857250 w 21600"/>
              <a:gd name="T1" fmla="*/ 0 h 21600"/>
              <a:gd name="T2" fmla="*/ 0 w 21600"/>
              <a:gd name="T3" fmla="*/ 114300 h 21600"/>
              <a:gd name="T4" fmla="*/ 857250 w 21600"/>
              <a:gd name="T5" fmla="*/ 228600 h 21600"/>
              <a:gd name="T6" fmla="*/ 1143000 w 21600"/>
              <a:gd name="T7" fmla="*/ 1143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993" name="AutoShape 8"/>
          <p:cNvSpPr>
            <a:spLocks noChangeArrowheads="1"/>
          </p:cNvSpPr>
          <p:nvPr/>
        </p:nvSpPr>
        <p:spPr bwMode="auto">
          <a:xfrm>
            <a:off x="2209800" y="3733800"/>
            <a:ext cx="1143000" cy="228600"/>
          </a:xfrm>
          <a:custGeom>
            <a:avLst/>
            <a:gdLst>
              <a:gd name="T0" fmla="*/ 857250 w 21600"/>
              <a:gd name="T1" fmla="*/ 0 h 21600"/>
              <a:gd name="T2" fmla="*/ 0 w 21600"/>
              <a:gd name="T3" fmla="*/ 114300 h 21600"/>
              <a:gd name="T4" fmla="*/ 857250 w 21600"/>
              <a:gd name="T5" fmla="*/ 228600 h 21600"/>
              <a:gd name="T6" fmla="*/ 1143000 w 21600"/>
              <a:gd name="T7" fmla="*/ 1143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41994" name="Group 9"/>
          <p:cNvGrpSpPr>
            <a:grpSpLocks/>
          </p:cNvGrpSpPr>
          <p:nvPr/>
        </p:nvGrpSpPr>
        <p:grpSpPr bwMode="auto">
          <a:xfrm>
            <a:off x="3429000" y="4267200"/>
            <a:ext cx="4876800" cy="304800"/>
            <a:chOff x="2064" y="2448"/>
            <a:chExt cx="3072" cy="192"/>
          </a:xfrm>
        </p:grpSpPr>
        <p:sp>
          <p:nvSpPr>
            <p:cNvPr id="42030" name="Rectangle 10"/>
            <p:cNvSpPr>
              <a:spLocks noChangeArrowheads="1"/>
            </p:cNvSpPr>
            <p:nvPr/>
          </p:nvSpPr>
          <p:spPr bwMode="auto">
            <a:xfrm>
              <a:off x="2064" y="2448"/>
              <a:ext cx="3072" cy="19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31" name="Rectangle 11"/>
            <p:cNvSpPr>
              <a:spLocks noChangeArrowheads="1"/>
            </p:cNvSpPr>
            <p:nvPr/>
          </p:nvSpPr>
          <p:spPr bwMode="auto">
            <a:xfrm>
              <a:off x="2448" y="2448"/>
              <a:ext cx="2304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2032" name="Rectangle 12"/>
            <p:cNvSpPr>
              <a:spLocks noChangeArrowheads="1"/>
            </p:cNvSpPr>
            <p:nvPr/>
          </p:nvSpPr>
          <p:spPr bwMode="auto">
            <a:xfrm>
              <a:off x="2832" y="2448"/>
              <a:ext cx="1536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2033" name="Rectangle 13"/>
            <p:cNvSpPr>
              <a:spLocks noChangeArrowheads="1"/>
            </p:cNvSpPr>
            <p:nvPr/>
          </p:nvSpPr>
          <p:spPr bwMode="auto">
            <a:xfrm>
              <a:off x="3216" y="2448"/>
              <a:ext cx="768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2034" name="Line 14"/>
            <p:cNvSpPr>
              <a:spLocks noChangeShapeType="1"/>
            </p:cNvSpPr>
            <p:nvPr/>
          </p:nvSpPr>
          <p:spPr bwMode="auto">
            <a:xfrm>
              <a:off x="3600" y="244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</p:grpSp>
      <p:grpSp>
        <p:nvGrpSpPr>
          <p:cNvPr id="41995" name="Group 15"/>
          <p:cNvGrpSpPr>
            <a:grpSpLocks/>
          </p:cNvGrpSpPr>
          <p:nvPr/>
        </p:nvGrpSpPr>
        <p:grpSpPr bwMode="auto">
          <a:xfrm>
            <a:off x="3429000" y="3657600"/>
            <a:ext cx="4943475" cy="457200"/>
            <a:chOff x="2064" y="2688"/>
            <a:chExt cx="3114" cy="288"/>
          </a:xfrm>
        </p:grpSpPr>
        <p:grpSp>
          <p:nvGrpSpPr>
            <p:cNvPr id="42016" name="Group 16"/>
            <p:cNvGrpSpPr>
              <a:grpSpLocks/>
            </p:cNvGrpSpPr>
            <p:nvPr/>
          </p:nvGrpSpPr>
          <p:grpSpPr bwMode="auto">
            <a:xfrm>
              <a:off x="2064" y="2736"/>
              <a:ext cx="3072" cy="192"/>
              <a:chOff x="2064" y="2448"/>
              <a:chExt cx="3072" cy="192"/>
            </a:xfrm>
          </p:grpSpPr>
          <p:sp>
            <p:nvSpPr>
              <p:cNvPr id="42025" name="Rectangle 17"/>
              <p:cNvSpPr>
                <a:spLocks noChangeArrowheads="1"/>
              </p:cNvSpPr>
              <p:nvPr/>
            </p:nvSpPr>
            <p:spPr bwMode="auto">
              <a:xfrm>
                <a:off x="2064" y="2448"/>
                <a:ext cx="3072" cy="192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2026" name="Rectangle 18"/>
              <p:cNvSpPr>
                <a:spLocks noChangeArrowheads="1"/>
              </p:cNvSpPr>
              <p:nvPr/>
            </p:nvSpPr>
            <p:spPr bwMode="auto">
              <a:xfrm>
                <a:off x="2448" y="2448"/>
                <a:ext cx="2304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2027" name="Rectangle 19"/>
              <p:cNvSpPr>
                <a:spLocks noChangeArrowheads="1"/>
              </p:cNvSpPr>
              <p:nvPr/>
            </p:nvSpPr>
            <p:spPr bwMode="auto">
              <a:xfrm>
                <a:off x="2832" y="2448"/>
                <a:ext cx="1536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2028" name="Rectangle 20"/>
              <p:cNvSpPr>
                <a:spLocks noChangeArrowheads="1"/>
              </p:cNvSpPr>
              <p:nvPr/>
            </p:nvSpPr>
            <p:spPr bwMode="auto">
              <a:xfrm>
                <a:off x="3216" y="2448"/>
                <a:ext cx="768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2029" name="Line 21"/>
              <p:cNvSpPr>
                <a:spLocks noChangeShapeType="1"/>
              </p:cNvSpPr>
              <p:nvPr/>
            </p:nvSpPr>
            <p:spPr bwMode="auto">
              <a:xfrm>
                <a:off x="3600" y="2448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42017" name="Text Box 22"/>
            <p:cNvSpPr txBox="1">
              <a:spLocks noChangeArrowheads="1"/>
            </p:cNvSpPr>
            <p:nvPr/>
          </p:nvSpPr>
          <p:spPr bwMode="auto">
            <a:xfrm>
              <a:off x="2150" y="2688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>
                  <a:latin typeface="Lucida Sans" pitchFamily="34" charset="0"/>
                </a:rPr>
                <a:t>1</a:t>
              </a:r>
            </a:p>
          </p:txBody>
        </p:sp>
        <p:sp>
          <p:nvSpPr>
            <p:cNvPr id="42018" name="Text Box 23"/>
            <p:cNvSpPr txBox="1">
              <a:spLocks noChangeArrowheads="1"/>
            </p:cNvSpPr>
            <p:nvPr/>
          </p:nvSpPr>
          <p:spPr bwMode="auto">
            <a:xfrm>
              <a:off x="2582" y="2688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>
                  <a:latin typeface="Lucida Sans" pitchFamily="34" charset="0"/>
                </a:rPr>
                <a:t>2</a:t>
              </a:r>
            </a:p>
          </p:txBody>
        </p:sp>
        <p:sp>
          <p:nvSpPr>
            <p:cNvPr id="42019" name="Text Box 24"/>
            <p:cNvSpPr txBox="1">
              <a:spLocks noChangeArrowheads="1"/>
            </p:cNvSpPr>
            <p:nvPr/>
          </p:nvSpPr>
          <p:spPr bwMode="auto">
            <a:xfrm>
              <a:off x="2945" y="2688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>
                  <a:latin typeface="Lucida Sans" pitchFamily="34" charset="0"/>
                </a:rPr>
                <a:t>3</a:t>
              </a:r>
            </a:p>
          </p:txBody>
        </p:sp>
        <p:sp>
          <p:nvSpPr>
            <p:cNvPr id="42020" name="Text Box 25"/>
            <p:cNvSpPr txBox="1">
              <a:spLocks noChangeArrowheads="1"/>
            </p:cNvSpPr>
            <p:nvPr/>
          </p:nvSpPr>
          <p:spPr bwMode="auto">
            <a:xfrm>
              <a:off x="3312" y="2688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>
                  <a:latin typeface="Lucida Sans" pitchFamily="34" charset="0"/>
                </a:rPr>
                <a:t>5</a:t>
              </a:r>
            </a:p>
          </p:txBody>
        </p:sp>
        <p:sp>
          <p:nvSpPr>
            <p:cNvPr id="42021" name="Text Box 26"/>
            <p:cNvSpPr txBox="1">
              <a:spLocks noChangeArrowheads="1"/>
            </p:cNvSpPr>
            <p:nvPr/>
          </p:nvSpPr>
          <p:spPr bwMode="auto">
            <a:xfrm>
              <a:off x="3665" y="2688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>
                  <a:latin typeface="Lucida Sans" pitchFamily="34" charset="0"/>
                </a:rPr>
                <a:t>8</a:t>
              </a:r>
            </a:p>
          </p:txBody>
        </p:sp>
        <p:sp>
          <p:nvSpPr>
            <p:cNvPr id="42022" name="Text Box 27"/>
            <p:cNvSpPr txBox="1">
              <a:spLocks noChangeArrowheads="1"/>
            </p:cNvSpPr>
            <p:nvPr/>
          </p:nvSpPr>
          <p:spPr bwMode="auto">
            <a:xfrm>
              <a:off x="4049" y="2688"/>
              <a:ext cx="3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>
                  <a:latin typeface="Lucida Sans" pitchFamily="34" charset="0"/>
                </a:rPr>
                <a:t>13</a:t>
              </a:r>
            </a:p>
          </p:txBody>
        </p:sp>
        <p:sp>
          <p:nvSpPr>
            <p:cNvPr id="42023" name="Text Box 28"/>
            <p:cNvSpPr txBox="1">
              <a:spLocks noChangeArrowheads="1"/>
            </p:cNvSpPr>
            <p:nvPr/>
          </p:nvSpPr>
          <p:spPr bwMode="auto">
            <a:xfrm>
              <a:off x="4464" y="2688"/>
              <a:ext cx="3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>
                  <a:latin typeface="Lucida Sans" pitchFamily="34" charset="0"/>
                </a:rPr>
                <a:t>21</a:t>
              </a:r>
            </a:p>
          </p:txBody>
        </p:sp>
        <p:sp>
          <p:nvSpPr>
            <p:cNvPr id="42024" name="Text Box 29"/>
            <p:cNvSpPr txBox="1">
              <a:spLocks noChangeArrowheads="1"/>
            </p:cNvSpPr>
            <p:nvPr/>
          </p:nvSpPr>
          <p:spPr bwMode="auto">
            <a:xfrm>
              <a:off x="4848" y="2688"/>
              <a:ext cx="3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>
                  <a:latin typeface="Lucida Sans" pitchFamily="34" charset="0"/>
                </a:rPr>
                <a:t>34</a:t>
              </a:r>
            </a:p>
          </p:txBody>
        </p:sp>
      </p:grpSp>
      <p:grpSp>
        <p:nvGrpSpPr>
          <p:cNvPr id="41996" name="Group 30"/>
          <p:cNvGrpSpPr>
            <a:grpSpLocks/>
          </p:cNvGrpSpPr>
          <p:nvPr/>
        </p:nvGrpSpPr>
        <p:grpSpPr bwMode="auto">
          <a:xfrm>
            <a:off x="3429000" y="3124200"/>
            <a:ext cx="4876800" cy="457200"/>
            <a:chOff x="2064" y="2400"/>
            <a:chExt cx="3072" cy="288"/>
          </a:xfrm>
        </p:grpSpPr>
        <p:grpSp>
          <p:nvGrpSpPr>
            <p:cNvPr id="42002" name="Group 31"/>
            <p:cNvGrpSpPr>
              <a:grpSpLocks/>
            </p:cNvGrpSpPr>
            <p:nvPr/>
          </p:nvGrpSpPr>
          <p:grpSpPr bwMode="auto">
            <a:xfrm>
              <a:off x="2064" y="2448"/>
              <a:ext cx="3072" cy="192"/>
              <a:chOff x="2064" y="2448"/>
              <a:chExt cx="3072" cy="192"/>
            </a:xfrm>
          </p:grpSpPr>
          <p:sp>
            <p:nvSpPr>
              <p:cNvPr id="42011" name="Rectangle 32"/>
              <p:cNvSpPr>
                <a:spLocks noChangeArrowheads="1"/>
              </p:cNvSpPr>
              <p:nvPr/>
            </p:nvSpPr>
            <p:spPr bwMode="auto">
              <a:xfrm>
                <a:off x="2064" y="2448"/>
                <a:ext cx="3072" cy="192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2012" name="Rectangle 33"/>
              <p:cNvSpPr>
                <a:spLocks noChangeArrowheads="1"/>
              </p:cNvSpPr>
              <p:nvPr/>
            </p:nvSpPr>
            <p:spPr bwMode="auto">
              <a:xfrm>
                <a:off x="2448" y="2448"/>
                <a:ext cx="2304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2013" name="Rectangle 34"/>
              <p:cNvSpPr>
                <a:spLocks noChangeArrowheads="1"/>
              </p:cNvSpPr>
              <p:nvPr/>
            </p:nvSpPr>
            <p:spPr bwMode="auto">
              <a:xfrm>
                <a:off x="2832" y="2448"/>
                <a:ext cx="1536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2014" name="Rectangle 35"/>
              <p:cNvSpPr>
                <a:spLocks noChangeArrowheads="1"/>
              </p:cNvSpPr>
              <p:nvPr/>
            </p:nvSpPr>
            <p:spPr bwMode="auto">
              <a:xfrm>
                <a:off x="3216" y="2448"/>
                <a:ext cx="768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2015" name="Line 36"/>
              <p:cNvSpPr>
                <a:spLocks noChangeShapeType="1"/>
              </p:cNvSpPr>
              <p:nvPr/>
            </p:nvSpPr>
            <p:spPr bwMode="auto">
              <a:xfrm>
                <a:off x="3600" y="2448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42003" name="Text Box 37"/>
            <p:cNvSpPr txBox="1">
              <a:spLocks noChangeArrowheads="1"/>
            </p:cNvSpPr>
            <p:nvPr/>
          </p:nvSpPr>
          <p:spPr bwMode="auto">
            <a:xfrm>
              <a:off x="2160" y="2400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>
                  <a:latin typeface="Lucida Sans" pitchFamily="34" charset="0"/>
                </a:rPr>
                <a:t>2</a:t>
              </a:r>
            </a:p>
          </p:txBody>
        </p:sp>
        <p:sp>
          <p:nvSpPr>
            <p:cNvPr id="42004" name="Text Box 38"/>
            <p:cNvSpPr txBox="1">
              <a:spLocks noChangeArrowheads="1"/>
            </p:cNvSpPr>
            <p:nvPr/>
          </p:nvSpPr>
          <p:spPr bwMode="auto">
            <a:xfrm>
              <a:off x="2513" y="2400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>
                  <a:latin typeface="Lucida Sans" pitchFamily="34" charset="0"/>
                </a:rPr>
                <a:t>4</a:t>
              </a:r>
            </a:p>
          </p:txBody>
        </p:sp>
        <p:sp>
          <p:nvSpPr>
            <p:cNvPr id="42005" name="Text Box 39"/>
            <p:cNvSpPr txBox="1">
              <a:spLocks noChangeArrowheads="1"/>
            </p:cNvSpPr>
            <p:nvPr/>
          </p:nvSpPr>
          <p:spPr bwMode="auto">
            <a:xfrm>
              <a:off x="2928" y="2400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>
                  <a:latin typeface="Lucida Sans" pitchFamily="34" charset="0"/>
                </a:rPr>
                <a:t>8</a:t>
              </a:r>
            </a:p>
          </p:txBody>
        </p:sp>
        <p:sp>
          <p:nvSpPr>
            <p:cNvPr id="42006" name="Text Box 40"/>
            <p:cNvSpPr txBox="1">
              <a:spLocks noChangeArrowheads="1"/>
            </p:cNvSpPr>
            <p:nvPr/>
          </p:nvSpPr>
          <p:spPr bwMode="auto">
            <a:xfrm>
              <a:off x="3264" y="2400"/>
              <a:ext cx="3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>
                  <a:latin typeface="Lucida Sans" pitchFamily="34" charset="0"/>
                </a:rPr>
                <a:t>16</a:t>
              </a:r>
            </a:p>
          </p:txBody>
        </p:sp>
        <p:sp>
          <p:nvSpPr>
            <p:cNvPr id="42007" name="Text Box 41"/>
            <p:cNvSpPr txBox="1">
              <a:spLocks noChangeArrowheads="1"/>
            </p:cNvSpPr>
            <p:nvPr/>
          </p:nvSpPr>
          <p:spPr bwMode="auto">
            <a:xfrm>
              <a:off x="3665" y="2400"/>
              <a:ext cx="3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>
                  <a:latin typeface="Lucida Sans" pitchFamily="34" charset="0"/>
                </a:rPr>
                <a:t>32</a:t>
              </a:r>
            </a:p>
          </p:txBody>
        </p:sp>
        <p:sp>
          <p:nvSpPr>
            <p:cNvPr id="42008" name="Text Box 42"/>
            <p:cNvSpPr txBox="1">
              <a:spLocks noChangeArrowheads="1"/>
            </p:cNvSpPr>
            <p:nvPr/>
          </p:nvSpPr>
          <p:spPr bwMode="auto">
            <a:xfrm>
              <a:off x="4049" y="2400"/>
              <a:ext cx="3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>
                  <a:latin typeface="Lucida Sans" pitchFamily="34" charset="0"/>
                </a:rPr>
                <a:t>64</a:t>
              </a:r>
            </a:p>
          </p:txBody>
        </p:sp>
        <p:sp>
          <p:nvSpPr>
            <p:cNvPr id="42009" name="Text Box 43"/>
            <p:cNvSpPr txBox="1">
              <a:spLocks noChangeArrowheads="1"/>
            </p:cNvSpPr>
            <p:nvPr/>
          </p:nvSpPr>
          <p:spPr bwMode="auto">
            <a:xfrm>
              <a:off x="4320" y="2400"/>
              <a:ext cx="43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>
                  <a:latin typeface="Lucida Sans" pitchFamily="34" charset="0"/>
                </a:rPr>
                <a:t>128</a:t>
              </a:r>
            </a:p>
          </p:txBody>
        </p:sp>
        <p:sp>
          <p:nvSpPr>
            <p:cNvPr id="42010" name="Text Box 44"/>
            <p:cNvSpPr txBox="1">
              <a:spLocks noChangeArrowheads="1"/>
            </p:cNvSpPr>
            <p:nvPr/>
          </p:nvSpPr>
          <p:spPr bwMode="auto">
            <a:xfrm>
              <a:off x="4747" y="2400"/>
              <a:ext cx="11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endParaRPr lang="en-US" sz="2400">
                <a:latin typeface="Lucida Sans" pitchFamily="34" charset="0"/>
              </a:endParaRPr>
            </a:p>
          </p:txBody>
        </p:sp>
      </p:grpSp>
      <p:sp>
        <p:nvSpPr>
          <p:cNvPr id="41997" name="Text Box 45"/>
          <p:cNvSpPr txBox="1">
            <a:spLocks noChangeArrowheads="1"/>
          </p:cNvSpPr>
          <p:nvPr/>
        </p:nvSpPr>
        <p:spPr bwMode="auto">
          <a:xfrm>
            <a:off x="3429000" y="4191000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Lucida Sans" pitchFamily="34" charset="0"/>
              </a:rPr>
              <a:t>13</a:t>
            </a:r>
          </a:p>
        </p:txBody>
      </p:sp>
      <p:sp>
        <p:nvSpPr>
          <p:cNvPr id="41998" name="AutoShape 46"/>
          <p:cNvSpPr>
            <a:spLocks noChangeArrowheads="1"/>
          </p:cNvSpPr>
          <p:nvPr/>
        </p:nvSpPr>
        <p:spPr bwMode="auto">
          <a:xfrm>
            <a:off x="2209800" y="4267200"/>
            <a:ext cx="1143000" cy="228600"/>
          </a:xfrm>
          <a:custGeom>
            <a:avLst/>
            <a:gdLst>
              <a:gd name="T0" fmla="*/ 857250 w 21600"/>
              <a:gd name="T1" fmla="*/ 0 h 21600"/>
              <a:gd name="T2" fmla="*/ 0 w 21600"/>
              <a:gd name="T3" fmla="*/ 114300 h 21600"/>
              <a:gd name="T4" fmla="*/ 857250 w 21600"/>
              <a:gd name="T5" fmla="*/ 228600 h 21600"/>
              <a:gd name="T6" fmla="*/ 1143000 w 21600"/>
              <a:gd name="T7" fmla="*/ 1143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999" name="Text Box 47"/>
          <p:cNvSpPr txBox="1">
            <a:spLocks noChangeArrowheads="1"/>
          </p:cNvSpPr>
          <p:nvPr/>
        </p:nvSpPr>
        <p:spPr bwMode="auto">
          <a:xfrm>
            <a:off x="4048125" y="4191000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Lucida Sans" pitchFamily="34" charset="0"/>
              </a:rPr>
              <a:t>16</a:t>
            </a:r>
          </a:p>
        </p:txBody>
      </p:sp>
      <p:sp>
        <p:nvSpPr>
          <p:cNvPr id="422960" name="Text Box 48"/>
          <p:cNvSpPr txBox="1">
            <a:spLocks noChangeArrowheads="1"/>
          </p:cNvSpPr>
          <p:nvPr/>
        </p:nvSpPr>
        <p:spPr bwMode="auto">
          <a:xfrm>
            <a:off x="1600200" y="5562600"/>
            <a:ext cx="5334000" cy="822325"/>
          </a:xfrm>
          <a:prstGeom prst="rect">
            <a:avLst/>
          </a:prstGeom>
          <a:solidFill>
            <a:schemeClr val="accent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400">
                <a:latin typeface="Lucida Sans" pitchFamily="34" charset="0"/>
              </a:rPr>
              <a:t>What happens if the word </a:t>
            </a:r>
            <a:r>
              <a:rPr lang="en-US" sz="2400" b="1" i="1">
                <a:latin typeface="Lucida Sans" pitchFamily="34" charset="0"/>
              </a:rPr>
              <a:t>Caesar</a:t>
            </a:r>
            <a:r>
              <a:rPr lang="en-US" sz="2400">
                <a:latin typeface="Lucida Sans" pitchFamily="34" charset="0"/>
              </a:rPr>
              <a:t> is added to document 14? </a:t>
            </a:r>
          </a:p>
        </p:txBody>
      </p:sp>
      <p:sp>
        <p:nvSpPr>
          <p:cNvPr id="42001" name="Rectangle 49"/>
          <p:cNvSpPr>
            <a:spLocks noChangeArrowheads="1"/>
          </p:cNvSpPr>
          <p:nvPr/>
        </p:nvSpPr>
        <p:spPr bwMode="auto">
          <a:xfrm>
            <a:off x="838200" y="4876800"/>
            <a:ext cx="586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l"/>
            </a:pPr>
            <a:r>
              <a:rPr lang="en-US" sz="2400"/>
              <a:t> we can use an array or a list.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2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2960" grpId="0" animBg="1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4C1A49C-D1D6-4203-B2DB-B089BB5BB352}" type="slidenum">
              <a:rPr lang="en-US"/>
              <a:pPr/>
              <a:t>33</a:t>
            </a:fld>
            <a:endParaRPr lang="en-US"/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Inverted index</a:t>
            </a:r>
          </a:p>
        </p:txBody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Linked lists generally preferred to arrays</a:t>
            </a:r>
          </a:p>
          <a:p>
            <a:pPr lvl="1" eaLnBrk="1" hangingPunct="1"/>
            <a:r>
              <a:rPr lang="en-US" smtClean="0"/>
              <a:t>Dynamic space allocation</a:t>
            </a:r>
          </a:p>
          <a:p>
            <a:pPr lvl="1" eaLnBrk="1" hangingPunct="1"/>
            <a:r>
              <a:rPr lang="en-US" smtClean="0"/>
              <a:t>Insertion of terms into documents easy</a:t>
            </a:r>
          </a:p>
          <a:p>
            <a:pPr lvl="1" eaLnBrk="1" hangingPunct="1"/>
            <a:r>
              <a:rPr lang="en-US" smtClean="0"/>
              <a:t>Space overhead of pointers</a:t>
            </a:r>
          </a:p>
        </p:txBody>
      </p:sp>
      <p:grpSp>
        <p:nvGrpSpPr>
          <p:cNvPr id="43013" name="Group 4"/>
          <p:cNvGrpSpPr>
            <a:grpSpLocks/>
          </p:cNvGrpSpPr>
          <p:nvPr/>
        </p:nvGrpSpPr>
        <p:grpSpPr bwMode="auto">
          <a:xfrm>
            <a:off x="762000" y="3962400"/>
            <a:ext cx="2819400" cy="1533525"/>
            <a:chOff x="528" y="2634"/>
            <a:chExt cx="1776" cy="966"/>
          </a:xfrm>
        </p:grpSpPr>
        <p:sp>
          <p:nvSpPr>
            <p:cNvPr id="43055" name="Text Box 5"/>
            <p:cNvSpPr txBox="1">
              <a:spLocks noChangeArrowheads="1"/>
            </p:cNvSpPr>
            <p:nvPr/>
          </p:nvSpPr>
          <p:spPr bwMode="auto">
            <a:xfrm>
              <a:off x="528" y="2634"/>
              <a:ext cx="741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 b="1" i="1">
                  <a:latin typeface="Lucida Sans" pitchFamily="34" charset="0"/>
                </a:rPr>
                <a:t>Brutus</a:t>
              </a:r>
            </a:p>
          </p:txBody>
        </p:sp>
        <p:sp>
          <p:nvSpPr>
            <p:cNvPr id="43056" name="Text Box 6"/>
            <p:cNvSpPr txBox="1">
              <a:spLocks noChangeArrowheads="1"/>
            </p:cNvSpPr>
            <p:nvPr/>
          </p:nvSpPr>
          <p:spPr bwMode="auto">
            <a:xfrm>
              <a:off x="528" y="2970"/>
              <a:ext cx="1017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 b="1" i="1">
                  <a:latin typeface="Lucida Sans" pitchFamily="34" charset="0"/>
                </a:rPr>
                <a:t>Calpurnia</a:t>
              </a:r>
            </a:p>
          </p:txBody>
        </p:sp>
        <p:sp>
          <p:nvSpPr>
            <p:cNvPr id="43057" name="Text Box 7"/>
            <p:cNvSpPr txBox="1">
              <a:spLocks noChangeArrowheads="1"/>
            </p:cNvSpPr>
            <p:nvPr/>
          </p:nvSpPr>
          <p:spPr bwMode="auto">
            <a:xfrm>
              <a:off x="528" y="3306"/>
              <a:ext cx="764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 b="1" i="1">
                  <a:latin typeface="Lucida Sans" pitchFamily="34" charset="0"/>
                </a:rPr>
                <a:t>Caesar</a:t>
              </a:r>
            </a:p>
          </p:txBody>
        </p:sp>
        <p:sp>
          <p:nvSpPr>
            <p:cNvPr id="43058" name="AutoShape 8"/>
            <p:cNvSpPr>
              <a:spLocks noChangeArrowheads="1"/>
            </p:cNvSpPr>
            <p:nvPr/>
          </p:nvSpPr>
          <p:spPr bwMode="auto">
            <a:xfrm>
              <a:off x="1584" y="2682"/>
              <a:ext cx="720" cy="144"/>
            </a:xfrm>
            <a:custGeom>
              <a:avLst/>
              <a:gdLst>
                <a:gd name="T0" fmla="*/ 540 w 21600"/>
                <a:gd name="T1" fmla="*/ 0 h 21600"/>
                <a:gd name="T2" fmla="*/ 0 w 21600"/>
                <a:gd name="T3" fmla="*/ 72 h 21600"/>
                <a:gd name="T4" fmla="*/ 540 w 21600"/>
                <a:gd name="T5" fmla="*/ 144 h 21600"/>
                <a:gd name="T6" fmla="*/ 720 w 21600"/>
                <a:gd name="T7" fmla="*/ 72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60 w 21600"/>
                <a:gd name="T13" fmla="*/ 5400 h 21600"/>
                <a:gd name="T14" fmla="*/ 18900 w 21600"/>
                <a:gd name="T15" fmla="*/ 162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059" name="AutoShape 9"/>
            <p:cNvSpPr>
              <a:spLocks noChangeArrowheads="1"/>
            </p:cNvSpPr>
            <p:nvPr/>
          </p:nvSpPr>
          <p:spPr bwMode="auto">
            <a:xfrm>
              <a:off x="1584" y="3018"/>
              <a:ext cx="720" cy="144"/>
            </a:xfrm>
            <a:custGeom>
              <a:avLst/>
              <a:gdLst>
                <a:gd name="T0" fmla="*/ 540 w 21600"/>
                <a:gd name="T1" fmla="*/ 0 h 21600"/>
                <a:gd name="T2" fmla="*/ 0 w 21600"/>
                <a:gd name="T3" fmla="*/ 72 h 21600"/>
                <a:gd name="T4" fmla="*/ 540 w 21600"/>
                <a:gd name="T5" fmla="*/ 144 h 21600"/>
                <a:gd name="T6" fmla="*/ 720 w 21600"/>
                <a:gd name="T7" fmla="*/ 72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60 w 21600"/>
                <a:gd name="T13" fmla="*/ 5400 h 21600"/>
                <a:gd name="T14" fmla="*/ 18900 w 21600"/>
                <a:gd name="T15" fmla="*/ 162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060" name="AutoShape 10"/>
            <p:cNvSpPr>
              <a:spLocks noChangeArrowheads="1"/>
            </p:cNvSpPr>
            <p:nvPr/>
          </p:nvSpPr>
          <p:spPr bwMode="auto">
            <a:xfrm>
              <a:off x="1584" y="3354"/>
              <a:ext cx="720" cy="144"/>
            </a:xfrm>
            <a:custGeom>
              <a:avLst/>
              <a:gdLst>
                <a:gd name="T0" fmla="*/ 540 w 21600"/>
                <a:gd name="T1" fmla="*/ 0 h 21600"/>
                <a:gd name="T2" fmla="*/ 0 w 21600"/>
                <a:gd name="T3" fmla="*/ 72 h 21600"/>
                <a:gd name="T4" fmla="*/ 540 w 21600"/>
                <a:gd name="T5" fmla="*/ 144 h 21600"/>
                <a:gd name="T6" fmla="*/ 720 w 21600"/>
                <a:gd name="T7" fmla="*/ 72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60 w 21600"/>
                <a:gd name="T13" fmla="*/ 5400 h 21600"/>
                <a:gd name="T14" fmla="*/ 18900 w 21600"/>
                <a:gd name="T15" fmla="*/ 162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43014" name="Text Box 11"/>
          <p:cNvSpPr txBox="1">
            <a:spLocks noChangeArrowheads="1"/>
          </p:cNvSpPr>
          <p:nvPr/>
        </p:nvSpPr>
        <p:spPr bwMode="auto">
          <a:xfrm>
            <a:off x="3713163" y="3886200"/>
            <a:ext cx="363537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Lucida Sans" pitchFamily="34" charset="0"/>
              </a:rPr>
              <a:t>2</a:t>
            </a:r>
          </a:p>
        </p:txBody>
      </p:sp>
      <p:sp>
        <p:nvSpPr>
          <p:cNvPr id="43015" name="Text Box 12"/>
          <p:cNvSpPr txBox="1">
            <a:spLocks noChangeArrowheads="1"/>
          </p:cNvSpPr>
          <p:nvPr/>
        </p:nvSpPr>
        <p:spPr bwMode="auto">
          <a:xfrm>
            <a:off x="4360863" y="3886200"/>
            <a:ext cx="363537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Lucida Sans" pitchFamily="34" charset="0"/>
              </a:rPr>
              <a:t>4</a:t>
            </a:r>
          </a:p>
        </p:txBody>
      </p:sp>
      <p:sp>
        <p:nvSpPr>
          <p:cNvPr id="43016" name="Text Box 13"/>
          <p:cNvSpPr txBox="1">
            <a:spLocks noChangeArrowheads="1"/>
          </p:cNvSpPr>
          <p:nvPr/>
        </p:nvSpPr>
        <p:spPr bwMode="auto">
          <a:xfrm>
            <a:off x="5029200" y="3886200"/>
            <a:ext cx="363538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Lucida Sans" pitchFamily="34" charset="0"/>
              </a:rPr>
              <a:t>8</a:t>
            </a:r>
          </a:p>
        </p:txBody>
      </p:sp>
      <p:sp>
        <p:nvSpPr>
          <p:cNvPr id="43017" name="Text Box 14"/>
          <p:cNvSpPr txBox="1">
            <a:spLocks noChangeArrowheads="1"/>
          </p:cNvSpPr>
          <p:nvPr/>
        </p:nvSpPr>
        <p:spPr bwMode="auto">
          <a:xfrm>
            <a:off x="5638800" y="3886200"/>
            <a:ext cx="5334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Lucida Sans" pitchFamily="34" charset="0"/>
              </a:rPr>
              <a:t>16</a:t>
            </a:r>
          </a:p>
        </p:txBody>
      </p:sp>
      <p:sp>
        <p:nvSpPr>
          <p:cNvPr id="43018" name="Text Box 15"/>
          <p:cNvSpPr txBox="1">
            <a:spLocks noChangeArrowheads="1"/>
          </p:cNvSpPr>
          <p:nvPr/>
        </p:nvSpPr>
        <p:spPr bwMode="auto">
          <a:xfrm>
            <a:off x="6400800" y="3886200"/>
            <a:ext cx="5334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Lucida Sans" pitchFamily="34" charset="0"/>
              </a:rPr>
              <a:t>32</a:t>
            </a:r>
          </a:p>
        </p:txBody>
      </p:sp>
      <p:sp>
        <p:nvSpPr>
          <p:cNvPr id="43019" name="Text Box 16"/>
          <p:cNvSpPr txBox="1">
            <a:spLocks noChangeArrowheads="1"/>
          </p:cNvSpPr>
          <p:nvPr/>
        </p:nvSpPr>
        <p:spPr bwMode="auto">
          <a:xfrm>
            <a:off x="7239000" y="3886200"/>
            <a:ext cx="5334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Lucida Sans" pitchFamily="34" charset="0"/>
              </a:rPr>
              <a:t>64</a:t>
            </a:r>
          </a:p>
        </p:txBody>
      </p:sp>
      <p:sp>
        <p:nvSpPr>
          <p:cNvPr id="43020" name="Text Box 17"/>
          <p:cNvSpPr txBox="1">
            <a:spLocks noChangeArrowheads="1"/>
          </p:cNvSpPr>
          <p:nvPr/>
        </p:nvSpPr>
        <p:spPr bwMode="auto">
          <a:xfrm>
            <a:off x="8077200" y="3886200"/>
            <a:ext cx="703263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Lucida Sans" pitchFamily="34" charset="0"/>
              </a:rPr>
              <a:t>128</a:t>
            </a:r>
          </a:p>
        </p:txBody>
      </p:sp>
      <p:sp>
        <p:nvSpPr>
          <p:cNvPr id="43021" name="Text Box 18"/>
          <p:cNvSpPr txBox="1">
            <a:spLocks noChangeArrowheads="1"/>
          </p:cNvSpPr>
          <p:nvPr/>
        </p:nvSpPr>
        <p:spPr bwMode="auto">
          <a:xfrm>
            <a:off x="4381500" y="4419600"/>
            <a:ext cx="363538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Lucida Sans" pitchFamily="34" charset="0"/>
              </a:rPr>
              <a:t>2</a:t>
            </a:r>
          </a:p>
        </p:txBody>
      </p:sp>
      <p:sp>
        <p:nvSpPr>
          <p:cNvPr id="43022" name="Text Box 19"/>
          <p:cNvSpPr txBox="1">
            <a:spLocks noChangeArrowheads="1"/>
          </p:cNvSpPr>
          <p:nvPr/>
        </p:nvSpPr>
        <p:spPr bwMode="auto">
          <a:xfrm>
            <a:off x="5029200" y="4419600"/>
            <a:ext cx="363538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Lucida Sans" pitchFamily="34" charset="0"/>
              </a:rPr>
              <a:t>3</a:t>
            </a:r>
          </a:p>
        </p:txBody>
      </p:sp>
      <p:sp>
        <p:nvSpPr>
          <p:cNvPr id="43023" name="Text Box 20"/>
          <p:cNvSpPr txBox="1">
            <a:spLocks noChangeArrowheads="1"/>
          </p:cNvSpPr>
          <p:nvPr/>
        </p:nvSpPr>
        <p:spPr bwMode="auto">
          <a:xfrm>
            <a:off x="5659438" y="4419600"/>
            <a:ext cx="363537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Lucida Sans" pitchFamily="34" charset="0"/>
              </a:rPr>
              <a:t>5</a:t>
            </a:r>
          </a:p>
        </p:txBody>
      </p:sp>
      <p:sp>
        <p:nvSpPr>
          <p:cNvPr id="43024" name="Text Box 21"/>
          <p:cNvSpPr txBox="1">
            <a:spLocks noChangeArrowheads="1"/>
          </p:cNvSpPr>
          <p:nvPr/>
        </p:nvSpPr>
        <p:spPr bwMode="auto">
          <a:xfrm>
            <a:off x="6265863" y="4419600"/>
            <a:ext cx="363537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Lucida Sans" pitchFamily="34" charset="0"/>
              </a:rPr>
              <a:t>8</a:t>
            </a:r>
          </a:p>
        </p:txBody>
      </p:sp>
      <p:sp>
        <p:nvSpPr>
          <p:cNvPr id="43025" name="Text Box 22"/>
          <p:cNvSpPr txBox="1">
            <a:spLocks noChangeArrowheads="1"/>
          </p:cNvSpPr>
          <p:nvPr/>
        </p:nvSpPr>
        <p:spPr bwMode="auto">
          <a:xfrm>
            <a:off x="6858000" y="4419600"/>
            <a:ext cx="6096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400">
                <a:latin typeface="Lucida Sans" pitchFamily="34" charset="0"/>
              </a:rPr>
              <a:t>13</a:t>
            </a:r>
          </a:p>
        </p:txBody>
      </p:sp>
      <p:sp>
        <p:nvSpPr>
          <p:cNvPr id="43026" name="Text Box 23"/>
          <p:cNvSpPr txBox="1">
            <a:spLocks noChangeArrowheads="1"/>
          </p:cNvSpPr>
          <p:nvPr/>
        </p:nvSpPr>
        <p:spPr bwMode="auto">
          <a:xfrm>
            <a:off x="7620000" y="4419600"/>
            <a:ext cx="5334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Lucida Sans" pitchFamily="34" charset="0"/>
              </a:rPr>
              <a:t>21</a:t>
            </a:r>
          </a:p>
        </p:txBody>
      </p:sp>
      <p:sp>
        <p:nvSpPr>
          <p:cNvPr id="43027" name="Text Box 24"/>
          <p:cNvSpPr txBox="1">
            <a:spLocks noChangeArrowheads="1"/>
          </p:cNvSpPr>
          <p:nvPr/>
        </p:nvSpPr>
        <p:spPr bwMode="auto">
          <a:xfrm>
            <a:off x="8382000" y="4419600"/>
            <a:ext cx="5334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Lucida Sans" pitchFamily="34" charset="0"/>
              </a:rPr>
              <a:t>34</a:t>
            </a:r>
          </a:p>
        </p:txBody>
      </p:sp>
      <p:sp>
        <p:nvSpPr>
          <p:cNvPr id="43028" name="Text Box 25"/>
          <p:cNvSpPr txBox="1">
            <a:spLocks noChangeArrowheads="1"/>
          </p:cNvSpPr>
          <p:nvPr/>
        </p:nvSpPr>
        <p:spPr bwMode="auto">
          <a:xfrm>
            <a:off x="3733800" y="4953000"/>
            <a:ext cx="6096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400">
                <a:latin typeface="Lucida Sans" pitchFamily="34" charset="0"/>
              </a:rPr>
              <a:t>13</a:t>
            </a:r>
          </a:p>
        </p:txBody>
      </p:sp>
      <p:sp>
        <p:nvSpPr>
          <p:cNvPr id="43029" name="Text Box 26"/>
          <p:cNvSpPr txBox="1">
            <a:spLocks noChangeArrowheads="1"/>
          </p:cNvSpPr>
          <p:nvPr/>
        </p:nvSpPr>
        <p:spPr bwMode="auto">
          <a:xfrm>
            <a:off x="4603750" y="4953000"/>
            <a:ext cx="57785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Lucida Sans" pitchFamily="34" charset="0"/>
              </a:rPr>
              <a:t>16</a:t>
            </a:r>
          </a:p>
        </p:txBody>
      </p:sp>
      <p:cxnSp>
        <p:nvCxnSpPr>
          <p:cNvPr id="43030" name="AutoShape 27"/>
          <p:cNvCxnSpPr>
            <a:cxnSpLocks noChangeShapeType="1"/>
            <a:stCxn id="43014" idx="3"/>
            <a:endCxn id="43015" idx="1"/>
          </p:cNvCxnSpPr>
          <p:nvPr/>
        </p:nvCxnSpPr>
        <p:spPr bwMode="auto">
          <a:xfrm>
            <a:off x="4076700" y="4119563"/>
            <a:ext cx="28416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3031" name="AutoShape 28"/>
          <p:cNvCxnSpPr>
            <a:cxnSpLocks noChangeShapeType="1"/>
            <a:stCxn id="43015" idx="3"/>
            <a:endCxn id="43016" idx="1"/>
          </p:cNvCxnSpPr>
          <p:nvPr/>
        </p:nvCxnSpPr>
        <p:spPr bwMode="auto">
          <a:xfrm>
            <a:off x="4724400" y="4119563"/>
            <a:ext cx="3048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3032" name="AutoShape 29"/>
          <p:cNvCxnSpPr>
            <a:cxnSpLocks noChangeShapeType="1"/>
            <a:stCxn id="43016" idx="3"/>
            <a:endCxn id="43017" idx="1"/>
          </p:cNvCxnSpPr>
          <p:nvPr/>
        </p:nvCxnSpPr>
        <p:spPr bwMode="auto">
          <a:xfrm>
            <a:off x="5392738" y="4119563"/>
            <a:ext cx="24606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3033" name="AutoShape 30"/>
          <p:cNvCxnSpPr>
            <a:cxnSpLocks noChangeShapeType="1"/>
            <a:stCxn id="43017" idx="3"/>
            <a:endCxn id="43018" idx="1"/>
          </p:cNvCxnSpPr>
          <p:nvPr/>
        </p:nvCxnSpPr>
        <p:spPr bwMode="auto">
          <a:xfrm>
            <a:off x="6172200" y="4119563"/>
            <a:ext cx="228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3034" name="AutoShape 31"/>
          <p:cNvCxnSpPr>
            <a:cxnSpLocks noChangeShapeType="1"/>
            <a:stCxn id="43018" idx="3"/>
            <a:endCxn id="43019" idx="1"/>
          </p:cNvCxnSpPr>
          <p:nvPr/>
        </p:nvCxnSpPr>
        <p:spPr bwMode="auto">
          <a:xfrm>
            <a:off x="6934200" y="4119563"/>
            <a:ext cx="3048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3035" name="AutoShape 32"/>
          <p:cNvCxnSpPr>
            <a:cxnSpLocks noChangeShapeType="1"/>
            <a:stCxn id="43019" idx="3"/>
            <a:endCxn id="43020" idx="1"/>
          </p:cNvCxnSpPr>
          <p:nvPr/>
        </p:nvCxnSpPr>
        <p:spPr bwMode="auto">
          <a:xfrm>
            <a:off x="7772400" y="4119563"/>
            <a:ext cx="3048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43036" name="Text Box 33"/>
          <p:cNvSpPr txBox="1">
            <a:spLocks noChangeArrowheads="1"/>
          </p:cNvSpPr>
          <p:nvPr/>
        </p:nvSpPr>
        <p:spPr bwMode="auto">
          <a:xfrm>
            <a:off x="3733800" y="4419600"/>
            <a:ext cx="363538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Lucida Sans" pitchFamily="34" charset="0"/>
              </a:rPr>
              <a:t>1</a:t>
            </a:r>
          </a:p>
        </p:txBody>
      </p:sp>
      <p:cxnSp>
        <p:nvCxnSpPr>
          <p:cNvPr id="43037" name="AutoShape 34"/>
          <p:cNvCxnSpPr>
            <a:cxnSpLocks noChangeShapeType="1"/>
            <a:stCxn id="43036" idx="3"/>
            <a:endCxn id="43021" idx="1"/>
          </p:cNvCxnSpPr>
          <p:nvPr/>
        </p:nvCxnSpPr>
        <p:spPr bwMode="auto">
          <a:xfrm>
            <a:off x="4097338" y="4652963"/>
            <a:ext cx="28416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3038" name="AutoShape 35"/>
          <p:cNvCxnSpPr>
            <a:cxnSpLocks noChangeShapeType="1"/>
            <a:stCxn id="43021" idx="3"/>
            <a:endCxn id="43022" idx="1"/>
          </p:cNvCxnSpPr>
          <p:nvPr/>
        </p:nvCxnSpPr>
        <p:spPr bwMode="auto">
          <a:xfrm>
            <a:off x="4745038" y="4652963"/>
            <a:ext cx="28416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3039" name="AutoShape 36"/>
          <p:cNvCxnSpPr>
            <a:cxnSpLocks noChangeShapeType="1"/>
            <a:stCxn id="43022" idx="3"/>
            <a:endCxn id="43023" idx="1"/>
          </p:cNvCxnSpPr>
          <p:nvPr/>
        </p:nvCxnSpPr>
        <p:spPr bwMode="auto">
          <a:xfrm>
            <a:off x="5392738" y="4652963"/>
            <a:ext cx="2667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3040" name="AutoShape 37"/>
          <p:cNvCxnSpPr>
            <a:cxnSpLocks noChangeShapeType="1"/>
            <a:stCxn id="43023" idx="3"/>
            <a:endCxn id="43024" idx="1"/>
          </p:cNvCxnSpPr>
          <p:nvPr/>
        </p:nvCxnSpPr>
        <p:spPr bwMode="auto">
          <a:xfrm>
            <a:off x="6022975" y="4652963"/>
            <a:ext cx="242888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3041" name="AutoShape 38"/>
          <p:cNvCxnSpPr>
            <a:cxnSpLocks noChangeShapeType="1"/>
            <a:stCxn id="43024" idx="3"/>
            <a:endCxn id="43025" idx="1"/>
          </p:cNvCxnSpPr>
          <p:nvPr/>
        </p:nvCxnSpPr>
        <p:spPr bwMode="auto">
          <a:xfrm>
            <a:off x="6629400" y="4652963"/>
            <a:ext cx="228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3042" name="AutoShape 39"/>
          <p:cNvCxnSpPr>
            <a:cxnSpLocks noChangeShapeType="1"/>
            <a:stCxn id="43025" idx="3"/>
            <a:endCxn id="43026" idx="1"/>
          </p:cNvCxnSpPr>
          <p:nvPr/>
        </p:nvCxnSpPr>
        <p:spPr bwMode="auto">
          <a:xfrm>
            <a:off x="7467600" y="4652963"/>
            <a:ext cx="1524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3043" name="AutoShape 40"/>
          <p:cNvCxnSpPr>
            <a:cxnSpLocks noChangeShapeType="1"/>
            <a:stCxn id="43026" idx="3"/>
            <a:endCxn id="43027" idx="1"/>
          </p:cNvCxnSpPr>
          <p:nvPr/>
        </p:nvCxnSpPr>
        <p:spPr bwMode="auto">
          <a:xfrm>
            <a:off x="8153400" y="4652963"/>
            <a:ext cx="228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3044" name="AutoShape 41"/>
          <p:cNvCxnSpPr>
            <a:cxnSpLocks noChangeShapeType="1"/>
            <a:stCxn id="43028" idx="3"/>
            <a:endCxn id="43029" idx="1"/>
          </p:cNvCxnSpPr>
          <p:nvPr/>
        </p:nvCxnSpPr>
        <p:spPr bwMode="auto">
          <a:xfrm>
            <a:off x="4343400" y="5186363"/>
            <a:ext cx="26035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grpSp>
        <p:nvGrpSpPr>
          <p:cNvPr id="3" name="Group 42"/>
          <p:cNvGrpSpPr>
            <a:grpSpLocks/>
          </p:cNvGrpSpPr>
          <p:nvPr/>
        </p:nvGrpSpPr>
        <p:grpSpPr bwMode="auto">
          <a:xfrm>
            <a:off x="304800" y="3971925"/>
            <a:ext cx="1666875" cy="2398713"/>
            <a:chOff x="192" y="2502"/>
            <a:chExt cx="1050" cy="1511"/>
          </a:xfrm>
        </p:grpSpPr>
        <p:sp>
          <p:nvSpPr>
            <p:cNvPr id="43052" name="AutoShape 43"/>
            <p:cNvSpPr>
              <a:spLocks/>
            </p:cNvSpPr>
            <p:nvPr/>
          </p:nvSpPr>
          <p:spPr bwMode="auto">
            <a:xfrm>
              <a:off x="192" y="2502"/>
              <a:ext cx="144" cy="960"/>
            </a:xfrm>
            <a:prstGeom prst="leftBrace">
              <a:avLst>
                <a:gd name="adj1" fmla="val 55556"/>
                <a:gd name="adj2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053" name="Text Box 44"/>
            <p:cNvSpPr txBox="1">
              <a:spLocks noChangeArrowheads="1"/>
            </p:cNvSpPr>
            <p:nvPr/>
          </p:nvSpPr>
          <p:spPr bwMode="auto">
            <a:xfrm>
              <a:off x="278" y="3725"/>
              <a:ext cx="964" cy="28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 i="1">
                  <a:latin typeface="Tahoma" pitchFamily="34" charset="0"/>
                </a:rPr>
                <a:t>Dictionary</a:t>
              </a:r>
            </a:p>
          </p:txBody>
        </p:sp>
        <p:cxnSp>
          <p:nvCxnSpPr>
            <p:cNvPr id="43054" name="AutoShape 45"/>
            <p:cNvCxnSpPr>
              <a:cxnSpLocks noChangeShapeType="1"/>
              <a:stCxn id="43053" idx="1"/>
              <a:endCxn id="43052" idx="1"/>
            </p:cNvCxnSpPr>
            <p:nvPr/>
          </p:nvCxnSpPr>
          <p:spPr bwMode="auto">
            <a:xfrm rot="10800000">
              <a:off x="192" y="2982"/>
              <a:ext cx="86" cy="889"/>
            </a:xfrm>
            <a:prstGeom prst="curvedConnector3">
              <a:avLst>
                <a:gd name="adj1" fmla="val 26744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</p:grpSp>
      <p:grpSp>
        <p:nvGrpSpPr>
          <p:cNvPr id="4" name="Group 46"/>
          <p:cNvGrpSpPr>
            <a:grpSpLocks/>
          </p:cNvGrpSpPr>
          <p:nvPr/>
        </p:nvGrpSpPr>
        <p:grpSpPr bwMode="auto">
          <a:xfrm>
            <a:off x="3581400" y="5486400"/>
            <a:ext cx="5334000" cy="798513"/>
            <a:chOff x="2352" y="3600"/>
            <a:chExt cx="3360" cy="503"/>
          </a:xfrm>
        </p:grpSpPr>
        <p:sp>
          <p:nvSpPr>
            <p:cNvPr id="43050" name="AutoShape 47"/>
            <p:cNvSpPr>
              <a:spLocks/>
            </p:cNvSpPr>
            <p:nvPr/>
          </p:nvSpPr>
          <p:spPr bwMode="auto">
            <a:xfrm rot="-5400000">
              <a:off x="3924" y="2028"/>
              <a:ext cx="216" cy="3360"/>
            </a:xfrm>
            <a:prstGeom prst="leftBrace">
              <a:avLst>
                <a:gd name="adj1" fmla="val 129630"/>
                <a:gd name="adj2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3051" name="Text Box 48"/>
            <p:cNvSpPr txBox="1">
              <a:spLocks noChangeArrowheads="1"/>
            </p:cNvSpPr>
            <p:nvPr/>
          </p:nvSpPr>
          <p:spPr bwMode="auto">
            <a:xfrm>
              <a:off x="3600" y="3815"/>
              <a:ext cx="1203" cy="28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 i="1">
                  <a:latin typeface="Tahoma" pitchFamily="34" charset="0"/>
                </a:rPr>
                <a:t>Postings lists</a:t>
              </a:r>
            </a:p>
          </p:txBody>
        </p:sp>
      </p:grpSp>
      <p:sp>
        <p:nvSpPr>
          <p:cNvPr id="423985" name="Text Box 49"/>
          <p:cNvSpPr txBox="1">
            <a:spLocks noChangeArrowheads="1"/>
          </p:cNvSpPr>
          <p:nvPr/>
        </p:nvSpPr>
        <p:spPr bwMode="auto">
          <a:xfrm>
            <a:off x="5181600" y="6400800"/>
            <a:ext cx="2454275" cy="4572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Lucida Sans" pitchFamily="34" charset="0"/>
              </a:rPr>
              <a:t>Sorted by docID.</a:t>
            </a:r>
          </a:p>
        </p:txBody>
      </p:sp>
      <p:sp>
        <p:nvSpPr>
          <p:cNvPr id="43048" name="Rectangle 50"/>
          <p:cNvSpPr>
            <a:spLocks noChangeArrowheads="1"/>
          </p:cNvSpPr>
          <p:nvPr/>
        </p:nvSpPr>
        <p:spPr bwMode="auto">
          <a:xfrm>
            <a:off x="7467600" y="3048000"/>
            <a:ext cx="1143000" cy="406400"/>
          </a:xfrm>
          <a:prstGeom prst="rect">
            <a:avLst/>
          </a:prstGeom>
          <a:solidFill>
            <a:srgbClr val="00A000"/>
          </a:solidFill>
          <a:ln w="9525">
            <a:solidFill>
              <a:srgbClr val="00A00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/>
            <a:r>
              <a:rPr lang="en-US" sz="2000" i="1">
                <a:latin typeface="Lucida Sans" pitchFamily="34" charset="0"/>
              </a:rPr>
              <a:t>Posting</a:t>
            </a:r>
          </a:p>
        </p:txBody>
      </p:sp>
      <p:sp>
        <p:nvSpPr>
          <p:cNvPr id="43049" name="Line 51"/>
          <p:cNvSpPr>
            <a:spLocks noChangeShapeType="1"/>
          </p:cNvSpPr>
          <p:nvPr/>
        </p:nvSpPr>
        <p:spPr bwMode="auto">
          <a:xfrm flipH="1">
            <a:off x="7620000" y="35052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3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3985" grpId="0" animBg="1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0CEF9AC-594C-485A-AB80-798ADC563743}" type="slidenum">
              <a:rPr lang="en-US"/>
              <a:pPr/>
              <a:t>34</a:t>
            </a:fld>
            <a:endParaRPr lang="en-US"/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Inverted index construction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746125" y="2743200"/>
            <a:ext cx="8285163" cy="1143000"/>
            <a:chOff x="470" y="1728"/>
            <a:chExt cx="5219" cy="720"/>
          </a:xfrm>
        </p:grpSpPr>
        <p:sp>
          <p:nvSpPr>
            <p:cNvPr id="44083" name="AutoShape 4"/>
            <p:cNvSpPr>
              <a:spLocks noChangeArrowheads="1"/>
            </p:cNvSpPr>
            <p:nvPr/>
          </p:nvSpPr>
          <p:spPr bwMode="auto">
            <a:xfrm>
              <a:off x="2031" y="1728"/>
              <a:ext cx="1075" cy="314"/>
            </a:xfrm>
            <a:prstGeom prst="flowChartAlternateProcess">
              <a:avLst/>
            </a:prstGeom>
            <a:solidFill>
              <a:srgbClr val="FF99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1" hangingPunct="1"/>
              <a:r>
                <a:rPr lang="en-US" sz="2400">
                  <a:latin typeface="Lucida Sans" pitchFamily="34" charset="0"/>
                </a:rPr>
                <a:t>Tokenizer</a:t>
              </a:r>
            </a:p>
          </p:txBody>
        </p:sp>
        <p:sp>
          <p:nvSpPr>
            <p:cNvPr id="44084" name="AutoShape 5"/>
            <p:cNvSpPr>
              <a:spLocks noChangeArrowheads="1"/>
            </p:cNvSpPr>
            <p:nvPr/>
          </p:nvSpPr>
          <p:spPr bwMode="auto">
            <a:xfrm>
              <a:off x="2496" y="2064"/>
              <a:ext cx="192" cy="384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4085" name="Text Box 6"/>
            <p:cNvSpPr txBox="1">
              <a:spLocks noChangeArrowheads="1"/>
            </p:cNvSpPr>
            <p:nvPr/>
          </p:nvSpPr>
          <p:spPr bwMode="auto">
            <a:xfrm>
              <a:off x="470" y="2119"/>
              <a:ext cx="113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000">
                  <a:latin typeface="Lucida Sans" pitchFamily="34" charset="0"/>
                </a:rPr>
                <a:t>Token stream.</a:t>
              </a:r>
            </a:p>
          </p:txBody>
        </p:sp>
        <p:sp>
          <p:nvSpPr>
            <p:cNvPr id="44086" name="Rectangle 7"/>
            <p:cNvSpPr>
              <a:spLocks noChangeArrowheads="1"/>
            </p:cNvSpPr>
            <p:nvPr/>
          </p:nvSpPr>
          <p:spPr bwMode="auto">
            <a:xfrm>
              <a:off x="3009" y="2100"/>
              <a:ext cx="698" cy="29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1" hangingPunct="1"/>
              <a:r>
                <a:rPr lang="en-US" sz="2400">
                  <a:latin typeface="Times New Roman" pitchFamily="18" charset="0"/>
                </a:rPr>
                <a:t>Friends</a:t>
              </a:r>
            </a:p>
          </p:txBody>
        </p:sp>
        <p:sp>
          <p:nvSpPr>
            <p:cNvPr id="44087" name="Rectangle 8"/>
            <p:cNvSpPr>
              <a:spLocks noChangeArrowheads="1"/>
            </p:cNvSpPr>
            <p:nvPr/>
          </p:nvSpPr>
          <p:spPr bwMode="auto">
            <a:xfrm>
              <a:off x="3761" y="2106"/>
              <a:ext cx="751" cy="29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1" hangingPunct="1"/>
              <a:r>
                <a:rPr lang="en-US" sz="2400">
                  <a:latin typeface="Times New Roman" pitchFamily="18" charset="0"/>
                </a:rPr>
                <a:t>Romans</a:t>
              </a:r>
            </a:p>
          </p:txBody>
        </p:sp>
        <p:sp>
          <p:nvSpPr>
            <p:cNvPr id="44088" name="Rectangle 9"/>
            <p:cNvSpPr>
              <a:spLocks noChangeArrowheads="1"/>
            </p:cNvSpPr>
            <p:nvPr/>
          </p:nvSpPr>
          <p:spPr bwMode="auto">
            <a:xfrm>
              <a:off x="4608" y="2106"/>
              <a:ext cx="1081" cy="29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1" hangingPunct="1"/>
              <a:r>
                <a:rPr lang="en-US" sz="2400">
                  <a:latin typeface="Times New Roman" pitchFamily="18" charset="0"/>
                </a:rPr>
                <a:t>Countrymen</a:t>
              </a:r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762000" y="3800475"/>
            <a:ext cx="8272463" cy="1381125"/>
            <a:chOff x="480" y="2394"/>
            <a:chExt cx="5211" cy="870"/>
          </a:xfrm>
        </p:grpSpPr>
        <p:sp>
          <p:nvSpPr>
            <p:cNvPr id="44077" name="AutoShape 11"/>
            <p:cNvSpPr>
              <a:spLocks noChangeArrowheads="1"/>
            </p:cNvSpPr>
            <p:nvPr/>
          </p:nvSpPr>
          <p:spPr bwMode="auto">
            <a:xfrm>
              <a:off x="1680" y="2394"/>
              <a:ext cx="1824" cy="562"/>
            </a:xfrm>
            <a:prstGeom prst="flowChartAlternateProcess">
              <a:avLst/>
            </a:prstGeom>
            <a:solidFill>
              <a:srgbClr val="FF99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1" hangingPunct="1"/>
              <a:r>
                <a:rPr lang="en-US" sz="2400">
                  <a:latin typeface="Lucida Sans" pitchFamily="34" charset="0"/>
                </a:rPr>
                <a:t>Linguistic modules</a:t>
              </a:r>
            </a:p>
          </p:txBody>
        </p:sp>
        <p:sp>
          <p:nvSpPr>
            <p:cNvPr id="44078" name="AutoShape 12"/>
            <p:cNvSpPr>
              <a:spLocks noChangeArrowheads="1"/>
            </p:cNvSpPr>
            <p:nvPr/>
          </p:nvSpPr>
          <p:spPr bwMode="auto">
            <a:xfrm>
              <a:off x="2496" y="2928"/>
              <a:ext cx="192" cy="336"/>
            </a:xfrm>
            <a:prstGeom prst="downArrow">
              <a:avLst>
                <a:gd name="adj1" fmla="val 50000"/>
                <a:gd name="adj2" fmla="val 4375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4079" name="Text Box 13"/>
            <p:cNvSpPr txBox="1">
              <a:spLocks noChangeArrowheads="1"/>
            </p:cNvSpPr>
            <p:nvPr/>
          </p:nvSpPr>
          <p:spPr bwMode="auto">
            <a:xfrm>
              <a:off x="480" y="2935"/>
              <a:ext cx="141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000">
                  <a:latin typeface="Lucida Sans" pitchFamily="34" charset="0"/>
                </a:rPr>
                <a:t>Modified tokens.</a:t>
              </a:r>
            </a:p>
          </p:txBody>
        </p:sp>
        <p:sp>
          <p:nvSpPr>
            <p:cNvPr id="44080" name="Rectangle 14"/>
            <p:cNvSpPr>
              <a:spLocks noChangeArrowheads="1"/>
            </p:cNvSpPr>
            <p:nvPr/>
          </p:nvSpPr>
          <p:spPr bwMode="auto">
            <a:xfrm>
              <a:off x="3092" y="2868"/>
              <a:ext cx="580" cy="29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1" hangingPunct="1"/>
              <a:r>
                <a:rPr lang="en-US" sz="2400">
                  <a:latin typeface="Times New Roman" pitchFamily="18" charset="0"/>
                </a:rPr>
                <a:t>friend</a:t>
              </a:r>
            </a:p>
          </p:txBody>
        </p:sp>
        <p:sp>
          <p:nvSpPr>
            <p:cNvPr id="44081" name="Rectangle 15"/>
            <p:cNvSpPr>
              <a:spLocks noChangeArrowheads="1"/>
            </p:cNvSpPr>
            <p:nvPr/>
          </p:nvSpPr>
          <p:spPr bwMode="auto">
            <a:xfrm>
              <a:off x="3854" y="2874"/>
              <a:ext cx="612" cy="29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1" hangingPunct="1"/>
              <a:r>
                <a:rPr lang="en-US" sz="2400">
                  <a:latin typeface="Times New Roman" pitchFamily="18" charset="0"/>
                </a:rPr>
                <a:t>roman</a:t>
              </a:r>
            </a:p>
          </p:txBody>
        </p:sp>
        <p:sp>
          <p:nvSpPr>
            <p:cNvPr id="44082" name="Rectangle 16"/>
            <p:cNvSpPr>
              <a:spLocks noChangeArrowheads="1"/>
            </p:cNvSpPr>
            <p:nvPr/>
          </p:nvSpPr>
          <p:spPr bwMode="auto">
            <a:xfrm>
              <a:off x="4653" y="2874"/>
              <a:ext cx="1038" cy="29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1" hangingPunct="1"/>
              <a:r>
                <a:rPr lang="en-US" sz="2400">
                  <a:latin typeface="Times New Roman" pitchFamily="18" charset="0"/>
                </a:rPr>
                <a:t>countryman</a:t>
              </a:r>
            </a:p>
          </p:txBody>
        </p:sp>
      </p:grp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762000" y="5172075"/>
            <a:ext cx="8350250" cy="1609725"/>
            <a:chOff x="480" y="3258"/>
            <a:chExt cx="5260" cy="1014"/>
          </a:xfrm>
        </p:grpSpPr>
        <p:sp>
          <p:nvSpPr>
            <p:cNvPr id="44055" name="AutoShape 18"/>
            <p:cNvSpPr>
              <a:spLocks noChangeArrowheads="1"/>
            </p:cNvSpPr>
            <p:nvPr/>
          </p:nvSpPr>
          <p:spPr bwMode="auto">
            <a:xfrm>
              <a:off x="2155" y="3258"/>
              <a:ext cx="850" cy="314"/>
            </a:xfrm>
            <a:prstGeom prst="flowChartAlternateProcess">
              <a:avLst/>
            </a:prstGeom>
            <a:solidFill>
              <a:srgbClr val="FF99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1" hangingPunct="1"/>
              <a:r>
                <a:rPr lang="en-US" sz="2400">
                  <a:latin typeface="Lucida Sans" pitchFamily="34" charset="0"/>
                </a:rPr>
                <a:t>Indexer</a:t>
              </a:r>
            </a:p>
          </p:txBody>
        </p:sp>
        <p:sp>
          <p:nvSpPr>
            <p:cNvPr id="44056" name="AutoShape 19"/>
            <p:cNvSpPr>
              <a:spLocks noChangeArrowheads="1"/>
            </p:cNvSpPr>
            <p:nvPr/>
          </p:nvSpPr>
          <p:spPr bwMode="auto">
            <a:xfrm>
              <a:off x="2496" y="3594"/>
              <a:ext cx="192" cy="288"/>
            </a:xfrm>
            <a:prstGeom prst="downArrow">
              <a:avLst>
                <a:gd name="adj1" fmla="val 50000"/>
                <a:gd name="adj2" fmla="val 37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7" name="Text Box 20"/>
            <p:cNvSpPr txBox="1">
              <a:spLocks noChangeArrowheads="1"/>
            </p:cNvSpPr>
            <p:nvPr/>
          </p:nvSpPr>
          <p:spPr bwMode="auto">
            <a:xfrm>
              <a:off x="480" y="3728"/>
              <a:ext cx="128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000">
                  <a:latin typeface="Lucida Sans" pitchFamily="34" charset="0"/>
                </a:rPr>
                <a:t>Inverted index.</a:t>
              </a:r>
            </a:p>
          </p:txBody>
        </p:sp>
        <p:grpSp>
          <p:nvGrpSpPr>
            <p:cNvPr id="44058" name="Group 21"/>
            <p:cNvGrpSpPr>
              <a:grpSpLocks/>
            </p:cNvGrpSpPr>
            <p:nvPr/>
          </p:nvGrpSpPr>
          <p:grpSpPr bwMode="auto">
            <a:xfrm>
              <a:off x="3024" y="3258"/>
              <a:ext cx="2716" cy="1014"/>
              <a:chOff x="3024" y="3258"/>
              <a:chExt cx="2716" cy="1014"/>
            </a:xfrm>
          </p:grpSpPr>
          <p:grpSp>
            <p:nvGrpSpPr>
              <p:cNvPr id="44059" name="Group 22"/>
              <p:cNvGrpSpPr>
                <a:grpSpLocks/>
              </p:cNvGrpSpPr>
              <p:nvPr/>
            </p:nvGrpSpPr>
            <p:grpSpPr bwMode="auto">
              <a:xfrm>
                <a:off x="3024" y="3306"/>
                <a:ext cx="1776" cy="966"/>
                <a:chOff x="528" y="2634"/>
                <a:chExt cx="1776" cy="966"/>
              </a:xfrm>
            </p:grpSpPr>
            <p:sp>
              <p:nvSpPr>
                <p:cNvPr id="44071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528" y="2634"/>
                  <a:ext cx="675" cy="294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1" hangingPunct="1"/>
                  <a:r>
                    <a:rPr lang="en-US" sz="2400" b="1" i="1">
                      <a:latin typeface="Lucida Sans" pitchFamily="34" charset="0"/>
                    </a:rPr>
                    <a:t>friend</a:t>
                  </a:r>
                </a:p>
              </p:txBody>
            </p:sp>
            <p:sp>
              <p:nvSpPr>
                <p:cNvPr id="44072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528" y="2970"/>
                  <a:ext cx="723" cy="294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1" hangingPunct="1"/>
                  <a:r>
                    <a:rPr lang="en-US" sz="2400" b="1" i="1">
                      <a:latin typeface="Lucida Sans" pitchFamily="34" charset="0"/>
                    </a:rPr>
                    <a:t>roman</a:t>
                  </a:r>
                </a:p>
              </p:txBody>
            </p:sp>
            <p:sp>
              <p:nvSpPr>
                <p:cNvPr id="44073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528" y="3306"/>
                  <a:ext cx="1231" cy="294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1" hangingPunct="1"/>
                  <a:r>
                    <a:rPr lang="en-US" sz="2400" b="1" i="1">
                      <a:latin typeface="Lucida Sans" pitchFamily="34" charset="0"/>
                    </a:rPr>
                    <a:t>countryman</a:t>
                  </a:r>
                </a:p>
              </p:txBody>
            </p:sp>
            <p:sp>
              <p:nvSpPr>
                <p:cNvPr id="44074" name="AutoShape 26"/>
                <p:cNvSpPr>
                  <a:spLocks noChangeArrowheads="1"/>
                </p:cNvSpPr>
                <p:nvPr/>
              </p:nvSpPr>
              <p:spPr bwMode="auto">
                <a:xfrm>
                  <a:off x="1584" y="2682"/>
                  <a:ext cx="720" cy="144"/>
                </a:xfrm>
                <a:custGeom>
                  <a:avLst/>
                  <a:gdLst>
                    <a:gd name="T0" fmla="*/ 540 w 21600"/>
                    <a:gd name="T1" fmla="*/ 0 h 21600"/>
                    <a:gd name="T2" fmla="*/ 0 w 21600"/>
                    <a:gd name="T3" fmla="*/ 72 h 21600"/>
                    <a:gd name="T4" fmla="*/ 540 w 21600"/>
                    <a:gd name="T5" fmla="*/ 144 h 21600"/>
                    <a:gd name="T6" fmla="*/ 720 w 21600"/>
                    <a:gd name="T7" fmla="*/ 72 h 21600"/>
                    <a:gd name="T8" fmla="*/ 17694720 60000 65536"/>
                    <a:gd name="T9" fmla="*/ 11796480 60000 65536"/>
                    <a:gd name="T10" fmla="*/ 5898240 60000 65536"/>
                    <a:gd name="T11" fmla="*/ 0 60000 65536"/>
                    <a:gd name="T12" fmla="*/ 3360 w 21600"/>
                    <a:gd name="T13" fmla="*/ 5400 h 21600"/>
                    <a:gd name="T14" fmla="*/ 18900 w 21600"/>
                    <a:gd name="T15" fmla="*/ 16200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16200" y="0"/>
                      </a:moveTo>
                      <a:lnTo>
                        <a:pt x="16200" y="5400"/>
                      </a:lnTo>
                      <a:lnTo>
                        <a:pt x="3375" y="5400"/>
                      </a:lnTo>
                      <a:lnTo>
                        <a:pt x="3375" y="16200"/>
                      </a:lnTo>
                      <a:lnTo>
                        <a:pt x="16200" y="16200"/>
                      </a:lnTo>
                      <a:lnTo>
                        <a:pt x="16200" y="21600"/>
                      </a:lnTo>
                      <a:lnTo>
                        <a:pt x="21600" y="10800"/>
                      </a:lnTo>
                      <a:close/>
                    </a:path>
                    <a:path w="21600" h="21600">
                      <a:moveTo>
                        <a:pt x="1350" y="5400"/>
                      </a:moveTo>
                      <a:lnTo>
                        <a:pt x="1350" y="16200"/>
                      </a:lnTo>
                      <a:lnTo>
                        <a:pt x="2700" y="16200"/>
                      </a:lnTo>
                      <a:lnTo>
                        <a:pt x="2700" y="5400"/>
                      </a:lnTo>
                      <a:close/>
                    </a:path>
                    <a:path w="21600" h="21600">
                      <a:moveTo>
                        <a:pt x="0" y="5400"/>
                      </a:moveTo>
                      <a:lnTo>
                        <a:pt x="0" y="16200"/>
                      </a:lnTo>
                      <a:lnTo>
                        <a:pt x="675" y="16200"/>
                      </a:lnTo>
                      <a:lnTo>
                        <a:pt x="675" y="540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4075" name="AutoShape 27"/>
                <p:cNvSpPr>
                  <a:spLocks noChangeArrowheads="1"/>
                </p:cNvSpPr>
                <p:nvPr/>
              </p:nvSpPr>
              <p:spPr bwMode="auto">
                <a:xfrm>
                  <a:off x="1584" y="3018"/>
                  <a:ext cx="720" cy="144"/>
                </a:xfrm>
                <a:custGeom>
                  <a:avLst/>
                  <a:gdLst>
                    <a:gd name="T0" fmla="*/ 540 w 21600"/>
                    <a:gd name="T1" fmla="*/ 0 h 21600"/>
                    <a:gd name="T2" fmla="*/ 0 w 21600"/>
                    <a:gd name="T3" fmla="*/ 72 h 21600"/>
                    <a:gd name="T4" fmla="*/ 540 w 21600"/>
                    <a:gd name="T5" fmla="*/ 144 h 21600"/>
                    <a:gd name="T6" fmla="*/ 720 w 21600"/>
                    <a:gd name="T7" fmla="*/ 72 h 21600"/>
                    <a:gd name="T8" fmla="*/ 17694720 60000 65536"/>
                    <a:gd name="T9" fmla="*/ 11796480 60000 65536"/>
                    <a:gd name="T10" fmla="*/ 5898240 60000 65536"/>
                    <a:gd name="T11" fmla="*/ 0 60000 65536"/>
                    <a:gd name="T12" fmla="*/ 3360 w 21600"/>
                    <a:gd name="T13" fmla="*/ 5400 h 21600"/>
                    <a:gd name="T14" fmla="*/ 18900 w 21600"/>
                    <a:gd name="T15" fmla="*/ 16200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16200" y="0"/>
                      </a:moveTo>
                      <a:lnTo>
                        <a:pt x="16200" y="5400"/>
                      </a:lnTo>
                      <a:lnTo>
                        <a:pt x="3375" y="5400"/>
                      </a:lnTo>
                      <a:lnTo>
                        <a:pt x="3375" y="16200"/>
                      </a:lnTo>
                      <a:lnTo>
                        <a:pt x="16200" y="16200"/>
                      </a:lnTo>
                      <a:lnTo>
                        <a:pt x="16200" y="21600"/>
                      </a:lnTo>
                      <a:lnTo>
                        <a:pt x="21600" y="10800"/>
                      </a:lnTo>
                      <a:close/>
                    </a:path>
                    <a:path w="21600" h="21600">
                      <a:moveTo>
                        <a:pt x="1350" y="5400"/>
                      </a:moveTo>
                      <a:lnTo>
                        <a:pt x="1350" y="16200"/>
                      </a:lnTo>
                      <a:lnTo>
                        <a:pt x="2700" y="16200"/>
                      </a:lnTo>
                      <a:lnTo>
                        <a:pt x="2700" y="5400"/>
                      </a:lnTo>
                      <a:close/>
                    </a:path>
                    <a:path w="21600" h="21600">
                      <a:moveTo>
                        <a:pt x="0" y="5400"/>
                      </a:moveTo>
                      <a:lnTo>
                        <a:pt x="0" y="16200"/>
                      </a:lnTo>
                      <a:lnTo>
                        <a:pt x="675" y="16200"/>
                      </a:lnTo>
                      <a:lnTo>
                        <a:pt x="675" y="540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4076" name="AutoShape 28"/>
                <p:cNvSpPr>
                  <a:spLocks noChangeArrowheads="1"/>
                </p:cNvSpPr>
                <p:nvPr/>
              </p:nvSpPr>
              <p:spPr bwMode="auto">
                <a:xfrm>
                  <a:off x="1584" y="3354"/>
                  <a:ext cx="720" cy="144"/>
                </a:xfrm>
                <a:custGeom>
                  <a:avLst/>
                  <a:gdLst>
                    <a:gd name="T0" fmla="*/ 540 w 21600"/>
                    <a:gd name="T1" fmla="*/ 0 h 21600"/>
                    <a:gd name="T2" fmla="*/ 0 w 21600"/>
                    <a:gd name="T3" fmla="*/ 72 h 21600"/>
                    <a:gd name="T4" fmla="*/ 540 w 21600"/>
                    <a:gd name="T5" fmla="*/ 144 h 21600"/>
                    <a:gd name="T6" fmla="*/ 720 w 21600"/>
                    <a:gd name="T7" fmla="*/ 72 h 21600"/>
                    <a:gd name="T8" fmla="*/ 17694720 60000 65536"/>
                    <a:gd name="T9" fmla="*/ 11796480 60000 65536"/>
                    <a:gd name="T10" fmla="*/ 5898240 60000 65536"/>
                    <a:gd name="T11" fmla="*/ 0 60000 65536"/>
                    <a:gd name="T12" fmla="*/ 3360 w 21600"/>
                    <a:gd name="T13" fmla="*/ 5400 h 21600"/>
                    <a:gd name="T14" fmla="*/ 18900 w 21600"/>
                    <a:gd name="T15" fmla="*/ 16200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16200" y="0"/>
                      </a:moveTo>
                      <a:lnTo>
                        <a:pt x="16200" y="5400"/>
                      </a:lnTo>
                      <a:lnTo>
                        <a:pt x="3375" y="5400"/>
                      </a:lnTo>
                      <a:lnTo>
                        <a:pt x="3375" y="16200"/>
                      </a:lnTo>
                      <a:lnTo>
                        <a:pt x="16200" y="16200"/>
                      </a:lnTo>
                      <a:lnTo>
                        <a:pt x="16200" y="21600"/>
                      </a:lnTo>
                      <a:lnTo>
                        <a:pt x="21600" y="10800"/>
                      </a:lnTo>
                      <a:close/>
                    </a:path>
                    <a:path w="21600" h="21600">
                      <a:moveTo>
                        <a:pt x="1350" y="5400"/>
                      </a:moveTo>
                      <a:lnTo>
                        <a:pt x="1350" y="16200"/>
                      </a:lnTo>
                      <a:lnTo>
                        <a:pt x="2700" y="16200"/>
                      </a:lnTo>
                      <a:lnTo>
                        <a:pt x="2700" y="5400"/>
                      </a:lnTo>
                      <a:close/>
                    </a:path>
                    <a:path w="21600" h="21600">
                      <a:moveTo>
                        <a:pt x="0" y="5400"/>
                      </a:moveTo>
                      <a:lnTo>
                        <a:pt x="0" y="16200"/>
                      </a:lnTo>
                      <a:lnTo>
                        <a:pt x="675" y="16200"/>
                      </a:lnTo>
                      <a:lnTo>
                        <a:pt x="675" y="540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44060" name="Text Box 29"/>
              <p:cNvSpPr txBox="1">
                <a:spLocks noChangeArrowheads="1"/>
              </p:cNvSpPr>
              <p:nvPr/>
            </p:nvSpPr>
            <p:spPr bwMode="auto">
              <a:xfrm>
                <a:off x="4883" y="3258"/>
                <a:ext cx="243" cy="29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sz="2400">
                    <a:latin typeface="Lucida Sans" pitchFamily="34" charset="0"/>
                  </a:rPr>
                  <a:t>2</a:t>
                </a:r>
              </a:p>
            </p:txBody>
          </p:sp>
          <p:sp>
            <p:nvSpPr>
              <p:cNvPr id="44061" name="Text Box 30"/>
              <p:cNvSpPr txBox="1">
                <a:spLocks noChangeArrowheads="1"/>
              </p:cNvSpPr>
              <p:nvPr/>
            </p:nvSpPr>
            <p:spPr bwMode="auto">
              <a:xfrm>
                <a:off x="5291" y="3258"/>
                <a:ext cx="243" cy="29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sz="2400">
                    <a:latin typeface="Lucida Sans" pitchFamily="34" charset="0"/>
                  </a:rPr>
                  <a:t>4</a:t>
                </a:r>
              </a:p>
            </p:txBody>
          </p:sp>
          <p:sp>
            <p:nvSpPr>
              <p:cNvPr id="44062" name="Text Box 31"/>
              <p:cNvSpPr txBox="1">
                <a:spLocks noChangeArrowheads="1"/>
              </p:cNvSpPr>
              <p:nvPr/>
            </p:nvSpPr>
            <p:spPr bwMode="auto">
              <a:xfrm>
                <a:off x="5304" y="3594"/>
                <a:ext cx="243" cy="29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sz="2400">
                    <a:latin typeface="Lucida Sans" pitchFamily="34" charset="0"/>
                  </a:rPr>
                  <a:t>2</a:t>
                </a:r>
              </a:p>
            </p:txBody>
          </p:sp>
          <p:sp>
            <p:nvSpPr>
              <p:cNvPr id="44063" name="Text Box 32"/>
              <p:cNvSpPr txBox="1">
                <a:spLocks noChangeArrowheads="1"/>
              </p:cNvSpPr>
              <p:nvPr/>
            </p:nvSpPr>
            <p:spPr bwMode="auto">
              <a:xfrm>
                <a:off x="4848" y="3936"/>
                <a:ext cx="384" cy="29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/>
                <a:r>
                  <a:rPr lang="en-US" sz="2400">
                    <a:latin typeface="Lucida Sans" pitchFamily="34" charset="0"/>
                  </a:rPr>
                  <a:t>13</a:t>
                </a:r>
              </a:p>
            </p:txBody>
          </p:sp>
          <p:sp>
            <p:nvSpPr>
              <p:cNvPr id="44064" name="Text Box 33"/>
              <p:cNvSpPr txBox="1">
                <a:spLocks noChangeArrowheads="1"/>
              </p:cNvSpPr>
              <p:nvPr/>
            </p:nvSpPr>
            <p:spPr bwMode="auto">
              <a:xfrm>
                <a:off x="5376" y="3930"/>
                <a:ext cx="364" cy="29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sz="2400">
                    <a:latin typeface="Lucida Sans" pitchFamily="34" charset="0"/>
                  </a:rPr>
                  <a:t>16</a:t>
                </a:r>
              </a:p>
            </p:txBody>
          </p:sp>
          <p:cxnSp>
            <p:nvCxnSpPr>
              <p:cNvPr id="44065" name="AutoShape 34"/>
              <p:cNvCxnSpPr>
                <a:cxnSpLocks noChangeShapeType="1"/>
                <a:stCxn id="44060" idx="3"/>
                <a:endCxn id="44061" idx="1"/>
              </p:cNvCxnSpPr>
              <p:nvPr/>
            </p:nvCxnSpPr>
            <p:spPr bwMode="auto">
              <a:xfrm>
                <a:off x="5112" y="3405"/>
                <a:ext cx="179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</p:spPr>
          </p:cxnSp>
          <p:cxnSp>
            <p:nvCxnSpPr>
              <p:cNvPr id="44066" name="AutoShape 35"/>
              <p:cNvCxnSpPr>
                <a:cxnSpLocks noChangeShapeType="1"/>
                <a:stCxn id="44061" idx="3"/>
              </p:cNvCxnSpPr>
              <p:nvPr/>
            </p:nvCxnSpPr>
            <p:spPr bwMode="auto">
              <a:xfrm>
                <a:off x="5534" y="3405"/>
                <a:ext cx="192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</p:spPr>
          </p:cxnSp>
          <p:sp>
            <p:nvSpPr>
              <p:cNvPr id="44067" name="Text Box 36"/>
              <p:cNvSpPr txBox="1">
                <a:spLocks noChangeArrowheads="1"/>
              </p:cNvSpPr>
              <p:nvPr/>
            </p:nvSpPr>
            <p:spPr bwMode="auto">
              <a:xfrm>
                <a:off x="4896" y="3594"/>
                <a:ext cx="243" cy="29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sz="2400">
                    <a:latin typeface="Lucida Sans" pitchFamily="34" charset="0"/>
                  </a:rPr>
                  <a:t>1</a:t>
                </a:r>
              </a:p>
            </p:txBody>
          </p:sp>
          <p:cxnSp>
            <p:nvCxnSpPr>
              <p:cNvPr id="44068" name="AutoShape 37"/>
              <p:cNvCxnSpPr>
                <a:cxnSpLocks noChangeShapeType="1"/>
                <a:stCxn id="44067" idx="3"/>
                <a:endCxn id="44062" idx="1"/>
              </p:cNvCxnSpPr>
              <p:nvPr/>
            </p:nvCxnSpPr>
            <p:spPr bwMode="auto">
              <a:xfrm>
                <a:off x="5125" y="3741"/>
                <a:ext cx="179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</p:spPr>
          </p:cxnSp>
          <p:cxnSp>
            <p:nvCxnSpPr>
              <p:cNvPr id="44069" name="AutoShape 38"/>
              <p:cNvCxnSpPr>
                <a:cxnSpLocks noChangeShapeType="1"/>
                <a:stCxn id="44062" idx="3"/>
              </p:cNvCxnSpPr>
              <p:nvPr/>
            </p:nvCxnSpPr>
            <p:spPr bwMode="auto">
              <a:xfrm>
                <a:off x="5547" y="3741"/>
                <a:ext cx="179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</p:spPr>
          </p:cxnSp>
          <p:cxnSp>
            <p:nvCxnSpPr>
              <p:cNvPr id="44070" name="AutoShape 39"/>
              <p:cNvCxnSpPr>
                <a:cxnSpLocks noChangeShapeType="1"/>
                <a:stCxn id="44063" idx="3"/>
                <a:endCxn id="44064" idx="1"/>
              </p:cNvCxnSpPr>
              <p:nvPr/>
            </p:nvCxnSpPr>
            <p:spPr bwMode="auto">
              <a:xfrm flipV="1">
                <a:off x="5232" y="4077"/>
                <a:ext cx="144" cy="6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</p:spPr>
          </p:cxnSp>
        </p:grpSp>
      </p:grpSp>
      <p:grpSp>
        <p:nvGrpSpPr>
          <p:cNvPr id="7" name="Group 40"/>
          <p:cNvGrpSpPr>
            <a:grpSpLocks/>
          </p:cNvGrpSpPr>
          <p:nvPr/>
        </p:nvGrpSpPr>
        <p:grpSpPr bwMode="auto">
          <a:xfrm>
            <a:off x="60325" y="2992438"/>
            <a:ext cx="3232150" cy="1568450"/>
            <a:chOff x="38" y="1885"/>
            <a:chExt cx="2036" cy="988"/>
          </a:xfrm>
        </p:grpSpPr>
        <p:cxnSp>
          <p:nvCxnSpPr>
            <p:cNvPr id="44051" name="AutoShape 41"/>
            <p:cNvCxnSpPr>
              <a:cxnSpLocks noChangeShapeType="1"/>
              <a:stCxn id="44053" idx="3"/>
              <a:endCxn id="44083" idx="1"/>
            </p:cNvCxnSpPr>
            <p:nvPr/>
          </p:nvCxnSpPr>
          <p:spPr bwMode="auto">
            <a:xfrm flipV="1">
              <a:off x="1077" y="1885"/>
              <a:ext cx="997" cy="764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grpSp>
          <p:nvGrpSpPr>
            <p:cNvPr id="44052" name="Group 42"/>
            <p:cNvGrpSpPr>
              <a:grpSpLocks/>
            </p:cNvGrpSpPr>
            <p:nvPr/>
          </p:nvGrpSpPr>
          <p:grpSpPr bwMode="auto">
            <a:xfrm>
              <a:off x="38" y="2425"/>
              <a:ext cx="1664" cy="448"/>
              <a:chOff x="220" y="2424"/>
              <a:chExt cx="1460" cy="433"/>
            </a:xfrm>
          </p:grpSpPr>
          <p:sp>
            <p:nvSpPr>
              <p:cNvPr id="44053" name="Rectangle 43"/>
              <p:cNvSpPr>
                <a:spLocks noChangeArrowheads="1"/>
              </p:cNvSpPr>
              <p:nvPr/>
            </p:nvSpPr>
            <p:spPr bwMode="auto">
              <a:xfrm>
                <a:off x="220" y="2424"/>
                <a:ext cx="912" cy="43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1" hangingPunct="1"/>
                <a:r>
                  <a:rPr lang="en-US" sz="2000" i="1">
                    <a:latin typeface="Lucida Sans" pitchFamily="34" charset="0"/>
                  </a:rPr>
                  <a:t>More on</a:t>
                </a:r>
              </a:p>
              <a:p>
                <a:pPr algn="ctr" eaLnBrk="1" hangingPunct="1"/>
                <a:r>
                  <a:rPr lang="en-US" sz="2000" i="1">
                    <a:latin typeface="Lucida Sans" pitchFamily="34" charset="0"/>
                  </a:rPr>
                  <a:t>these later.</a:t>
                </a:r>
              </a:p>
            </p:txBody>
          </p:sp>
          <p:cxnSp>
            <p:nvCxnSpPr>
              <p:cNvPr id="44054" name="AutoShape 44"/>
              <p:cNvCxnSpPr>
                <a:cxnSpLocks noChangeShapeType="1"/>
                <a:stCxn id="44053" idx="3"/>
                <a:endCxn id="44077" idx="1"/>
              </p:cNvCxnSpPr>
              <p:nvPr/>
            </p:nvCxnSpPr>
            <p:spPr bwMode="auto">
              <a:xfrm>
                <a:off x="1132" y="2640"/>
                <a:ext cx="548" cy="35"/>
              </a:xfrm>
              <a:prstGeom prst="straightConnector1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 type="triangle" w="med" len="med"/>
              </a:ln>
            </p:spPr>
          </p:cxnSp>
        </p:grpSp>
      </p:grpSp>
      <p:grpSp>
        <p:nvGrpSpPr>
          <p:cNvPr id="44040" name="Group 45"/>
          <p:cNvGrpSpPr>
            <a:grpSpLocks/>
          </p:cNvGrpSpPr>
          <p:nvPr/>
        </p:nvGrpSpPr>
        <p:grpSpPr bwMode="auto">
          <a:xfrm>
            <a:off x="3451225" y="1752600"/>
            <a:ext cx="1196975" cy="406400"/>
            <a:chOff x="399" y="1488"/>
            <a:chExt cx="849" cy="288"/>
          </a:xfrm>
        </p:grpSpPr>
        <p:pic>
          <p:nvPicPr>
            <p:cNvPr id="44046" name="Picture 46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99" y="1488"/>
              <a:ext cx="225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</p:pic>
        <p:pic>
          <p:nvPicPr>
            <p:cNvPr id="44047" name="Picture 47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43" y="1536"/>
              <a:ext cx="225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</p:pic>
        <p:pic>
          <p:nvPicPr>
            <p:cNvPr id="44048" name="Picture 48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735" y="1584"/>
              <a:ext cx="225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</p:pic>
        <p:pic>
          <p:nvPicPr>
            <p:cNvPr id="44049" name="Picture 4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927" y="1536"/>
              <a:ext cx="225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</p:pic>
        <p:pic>
          <p:nvPicPr>
            <p:cNvPr id="44050" name="Picture 50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1068" y="1488"/>
              <a:ext cx="180" cy="18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</p:pic>
      </p:grpSp>
      <p:sp>
        <p:nvSpPr>
          <p:cNvPr id="44041" name="AutoShape 51"/>
          <p:cNvSpPr>
            <a:spLocks noChangeArrowheads="1"/>
          </p:cNvSpPr>
          <p:nvPr/>
        </p:nvSpPr>
        <p:spPr bwMode="auto">
          <a:xfrm>
            <a:off x="3962400" y="2209800"/>
            <a:ext cx="304800" cy="533400"/>
          </a:xfrm>
          <a:prstGeom prst="downArrow">
            <a:avLst>
              <a:gd name="adj1" fmla="val 50000"/>
              <a:gd name="adj2" fmla="val 437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4042" name="Text Box 52"/>
          <p:cNvSpPr txBox="1">
            <a:spLocks noChangeArrowheads="1"/>
          </p:cNvSpPr>
          <p:nvPr/>
        </p:nvSpPr>
        <p:spPr bwMode="auto">
          <a:xfrm>
            <a:off x="746125" y="1687513"/>
            <a:ext cx="19097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latin typeface="Lucida Sans" pitchFamily="34" charset="0"/>
              </a:rPr>
              <a:t>Documents to</a:t>
            </a:r>
          </a:p>
          <a:p>
            <a:pPr eaLnBrk="1" hangingPunct="1"/>
            <a:r>
              <a:rPr lang="en-US" sz="2000">
                <a:latin typeface="Lucida Sans" pitchFamily="34" charset="0"/>
              </a:rPr>
              <a:t>be indexed.</a:t>
            </a:r>
          </a:p>
        </p:txBody>
      </p:sp>
      <p:sp>
        <p:nvSpPr>
          <p:cNvPr id="44043" name="Oval 54"/>
          <p:cNvSpPr>
            <a:spLocks noChangeArrowheads="1"/>
          </p:cNvSpPr>
          <p:nvPr/>
        </p:nvSpPr>
        <p:spPr bwMode="auto">
          <a:xfrm>
            <a:off x="6858000" y="2286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4044" name="Oval 55"/>
          <p:cNvSpPr>
            <a:spLocks noChangeArrowheads="1"/>
          </p:cNvSpPr>
          <p:nvPr/>
        </p:nvSpPr>
        <p:spPr bwMode="auto">
          <a:xfrm>
            <a:off x="6858000" y="2438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4045" name="Oval 56"/>
          <p:cNvSpPr>
            <a:spLocks noChangeArrowheads="1"/>
          </p:cNvSpPr>
          <p:nvPr/>
        </p:nvSpPr>
        <p:spPr bwMode="auto">
          <a:xfrm>
            <a:off x="6858000" y="2590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8562A7-6B7F-4ADE-A99D-DB5BF6C2266F}" type="slidenum">
              <a:rPr lang="en-US"/>
              <a:pPr/>
              <a:t>35</a:t>
            </a:fld>
            <a:endParaRPr lang="en-US"/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6781800" cy="914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700" smtClean="0"/>
              <a:t>Sequence of (Modified token, Document ID) pairs.</a:t>
            </a:r>
          </a:p>
        </p:txBody>
      </p:sp>
      <p:sp>
        <p:nvSpPr>
          <p:cNvPr id="7173" name="Rectangle 3"/>
          <p:cNvSpPr>
            <a:spLocks noChangeArrowheads="1"/>
          </p:cNvSpPr>
          <p:nvPr/>
        </p:nvSpPr>
        <p:spPr bwMode="auto">
          <a:xfrm>
            <a:off x="104775" y="4324350"/>
            <a:ext cx="2838450" cy="1562100"/>
          </a:xfrm>
          <a:prstGeom prst="rect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2400"/>
              <a:t>I did enact Julius</a:t>
            </a:r>
          </a:p>
          <a:p>
            <a:pPr algn="ctr" eaLnBrk="1" hangingPunct="1"/>
            <a:r>
              <a:rPr lang="en-US" sz="2400"/>
              <a:t>Caesar I was killed </a:t>
            </a:r>
          </a:p>
          <a:p>
            <a:pPr algn="ctr" eaLnBrk="1" hangingPunct="1"/>
            <a:r>
              <a:rPr lang="en-US" sz="2400"/>
              <a:t>i' the Capitol; </a:t>
            </a:r>
          </a:p>
          <a:p>
            <a:pPr algn="ctr" eaLnBrk="1" hangingPunct="1"/>
            <a:r>
              <a:rPr lang="en-US" sz="2400"/>
              <a:t>Brutus killed me.</a:t>
            </a:r>
          </a:p>
        </p:txBody>
      </p:sp>
      <p:sp>
        <p:nvSpPr>
          <p:cNvPr id="7174" name="Text Box 4"/>
          <p:cNvSpPr txBox="1">
            <a:spLocks noChangeArrowheads="1"/>
          </p:cNvSpPr>
          <p:nvPr/>
        </p:nvSpPr>
        <p:spPr bwMode="auto">
          <a:xfrm>
            <a:off x="1295400" y="3581400"/>
            <a:ext cx="920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/>
              <a:t>Doc 1</a:t>
            </a:r>
          </a:p>
        </p:txBody>
      </p:sp>
      <p:sp>
        <p:nvSpPr>
          <p:cNvPr id="7175" name="Rectangle 5"/>
          <p:cNvSpPr>
            <a:spLocks noChangeArrowheads="1"/>
          </p:cNvSpPr>
          <p:nvPr/>
        </p:nvSpPr>
        <p:spPr bwMode="auto">
          <a:xfrm>
            <a:off x="3165475" y="4400550"/>
            <a:ext cx="3195638" cy="1562100"/>
          </a:xfrm>
          <a:prstGeom prst="rect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2400"/>
              <a:t>So let it be with</a:t>
            </a:r>
          </a:p>
          <a:p>
            <a:pPr algn="ctr" eaLnBrk="1" hangingPunct="1"/>
            <a:r>
              <a:rPr lang="en-US" sz="2400"/>
              <a:t>Caesar. The noble</a:t>
            </a:r>
          </a:p>
          <a:p>
            <a:pPr algn="ctr" eaLnBrk="1" hangingPunct="1"/>
            <a:r>
              <a:rPr lang="en-US" sz="2400"/>
              <a:t>Brutus hath told you</a:t>
            </a:r>
          </a:p>
          <a:p>
            <a:pPr algn="ctr" eaLnBrk="1" hangingPunct="1"/>
            <a:r>
              <a:rPr lang="en-US" sz="2400"/>
              <a:t>Caesar was ambitious</a:t>
            </a:r>
          </a:p>
        </p:txBody>
      </p:sp>
      <p:sp>
        <p:nvSpPr>
          <p:cNvPr id="7176" name="Text Box 6"/>
          <p:cNvSpPr txBox="1">
            <a:spLocks noChangeArrowheads="1"/>
          </p:cNvSpPr>
          <p:nvPr/>
        </p:nvSpPr>
        <p:spPr bwMode="auto">
          <a:xfrm>
            <a:off x="3886200" y="3581400"/>
            <a:ext cx="920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/>
              <a:t>Doc 2</a:t>
            </a:r>
          </a:p>
        </p:txBody>
      </p:sp>
      <p:graphicFrame>
        <p:nvGraphicFramePr>
          <p:cNvPr id="7170" name="Object 7"/>
          <p:cNvGraphicFramePr>
            <a:graphicFrameLocks noChangeAspect="1"/>
          </p:cNvGraphicFramePr>
          <p:nvPr/>
        </p:nvGraphicFramePr>
        <p:xfrm>
          <a:off x="7391400" y="1724025"/>
          <a:ext cx="1223963" cy="5210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Worksheet" r:id="rId4" imgW="1228954" imgH="5381854" progId="Excel.Sheet.8">
                  <p:embed/>
                </p:oleObj>
              </mc:Choice>
              <mc:Fallback>
                <p:oleObj name="Worksheet" r:id="rId4" imgW="1228954" imgH="5381854" progId="Excel.Sheet.8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1400" y="1724025"/>
                        <a:ext cx="1223963" cy="5210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5992" name="Line 8"/>
          <p:cNvSpPr>
            <a:spLocks noChangeShapeType="1"/>
          </p:cNvSpPr>
          <p:nvPr/>
        </p:nvSpPr>
        <p:spPr bwMode="auto">
          <a:xfrm>
            <a:off x="5867400" y="3886200"/>
            <a:ext cx="13716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178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Indexer steps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13888A4-D119-4F62-9FF7-A5B8D3123CC2}" type="slidenum">
              <a:rPr lang="en-US"/>
              <a:pPr/>
              <a:t>36</a:t>
            </a:fld>
            <a:endParaRPr lang="en-US"/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4572000" cy="609600"/>
          </a:xfrm>
        </p:spPr>
        <p:txBody>
          <a:bodyPr/>
          <a:lstStyle/>
          <a:p>
            <a:pPr eaLnBrk="1" hangingPunct="1"/>
            <a:r>
              <a:rPr lang="en-US" sz="3900" smtClean="0"/>
              <a:t>Sort by terms(</a:t>
            </a:r>
            <a:r>
              <a:rPr lang="en-US" b="1" u="sng" smtClean="0"/>
              <a:t>Core indexing step.)</a:t>
            </a:r>
            <a:r>
              <a:rPr lang="en-US" sz="3900" smtClean="0"/>
              <a:t>.</a:t>
            </a:r>
            <a:r>
              <a:rPr lang="en-US" sz="2700" smtClean="0"/>
              <a:t> </a:t>
            </a:r>
          </a:p>
        </p:txBody>
      </p:sp>
      <p:graphicFrame>
        <p:nvGraphicFramePr>
          <p:cNvPr id="8194" name="Object 3"/>
          <p:cNvGraphicFramePr>
            <a:graphicFrameLocks noChangeAspect="1"/>
          </p:cNvGraphicFramePr>
          <p:nvPr/>
        </p:nvGraphicFramePr>
        <p:xfrm>
          <a:off x="7620000" y="1577975"/>
          <a:ext cx="1223963" cy="5280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8" name="Worksheet" r:id="rId4" imgW="1228954" imgH="5925007" progId="Excel.Sheet.8">
                  <p:embed/>
                </p:oleObj>
              </mc:Choice>
              <mc:Fallback>
                <p:oleObj name="Worksheet" r:id="rId4" imgW="1228954" imgH="5925007" progId="Excel.Shee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0" y="1577975"/>
                        <a:ext cx="1223963" cy="5280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8" name="Line 4"/>
          <p:cNvSpPr>
            <a:spLocks noChangeShapeType="1"/>
          </p:cNvSpPr>
          <p:nvPr/>
        </p:nvSpPr>
        <p:spPr bwMode="auto">
          <a:xfrm>
            <a:off x="7162800" y="3886200"/>
            <a:ext cx="381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</a:t>
            </a:r>
          </a:p>
        </p:txBody>
      </p:sp>
      <p:graphicFrame>
        <p:nvGraphicFramePr>
          <p:cNvPr id="8195" name="Object 6"/>
          <p:cNvGraphicFramePr>
            <a:graphicFrameLocks noChangeAspect="1"/>
          </p:cNvGraphicFramePr>
          <p:nvPr/>
        </p:nvGraphicFramePr>
        <p:xfrm>
          <a:off x="5943600" y="1577975"/>
          <a:ext cx="1223963" cy="535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9" name="Worksheet" r:id="rId7" imgW="1228954" imgH="5353507" progId="Excel.Sheet.8">
                  <p:embed/>
                </p:oleObj>
              </mc:Choice>
              <mc:Fallback>
                <p:oleObj name="Worksheet" r:id="rId7" imgW="1228954" imgH="5353507" progId="Excel.Sheet.8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1577975"/>
                        <a:ext cx="1223963" cy="5356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992C49B-A432-49CB-A41C-80D7A8C3C4EC}" type="slidenum">
              <a:rPr lang="en-US"/>
              <a:pPr/>
              <a:t>37</a:t>
            </a:fld>
            <a:endParaRPr lang="en-US"/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676400"/>
            <a:ext cx="4343400" cy="1676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Multiple term entries in a single document are merged.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Frequency information is added.</a:t>
            </a:r>
          </a:p>
        </p:txBody>
      </p:sp>
      <p:graphicFrame>
        <p:nvGraphicFramePr>
          <p:cNvPr id="9218" name="Object 3"/>
          <p:cNvGraphicFramePr>
            <a:graphicFrameLocks noChangeAspect="1"/>
          </p:cNvGraphicFramePr>
          <p:nvPr/>
        </p:nvGraphicFramePr>
        <p:xfrm>
          <a:off x="7008813" y="1676400"/>
          <a:ext cx="1857375" cy="492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2" name="Worksheet" r:id="rId4" imgW="1838249" imgH="4867351" progId="Excel.Sheet.8">
                  <p:embed/>
                </p:oleObj>
              </mc:Choice>
              <mc:Fallback>
                <p:oleObj name="Worksheet" r:id="rId4" imgW="1838249" imgH="4867351" progId="Excel.Shee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08813" y="1676400"/>
                        <a:ext cx="1857375" cy="4927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2" name="Line 4"/>
          <p:cNvSpPr>
            <a:spLocks noChangeShapeType="1"/>
          </p:cNvSpPr>
          <p:nvPr/>
        </p:nvSpPr>
        <p:spPr bwMode="auto">
          <a:xfrm>
            <a:off x="6172200" y="3657600"/>
            <a:ext cx="68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</a:t>
            </a:r>
          </a:p>
        </p:txBody>
      </p:sp>
      <p:graphicFrame>
        <p:nvGraphicFramePr>
          <p:cNvPr id="9219" name="Object 6"/>
          <p:cNvGraphicFramePr>
            <a:graphicFrameLocks noChangeAspect="1"/>
          </p:cNvGraphicFramePr>
          <p:nvPr/>
        </p:nvGraphicFramePr>
        <p:xfrm>
          <a:off x="4719638" y="1654175"/>
          <a:ext cx="1223962" cy="5280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3" name="Worksheet" r:id="rId7" imgW="1228954" imgH="5925007" progId="Excel.Sheet.8">
                  <p:embed/>
                </p:oleObj>
              </mc:Choice>
              <mc:Fallback>
                <p:oleObj name="Worksheet" r:id="rId7" imgW="1228954" imgH="5925007" progId="Excel.Sheet.8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9638" y="1654175"/>
                        <a:ext cx="1223962" cy="5280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A4F0B05-CD64-4C38-BC88-FC71D8C00B9E}" type="slidenum">
              <a:rPr lang="en-US"/>
              <a:pPr/>
              <a:t>38</a:t>
            </a:fld>
            <a:endParaRPr lang="en-US"/>
          </a:p>
        </p:txBody>
      </p:sp>
      <p:sp>
        <p:nvSpPr>
          <p:cNvPr id="102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57200"/>
            <a:ext cx="7010400" cy="1295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mtClean="0"/>
              <a:t>The result is split into a </a:t>
            </a:r>
            <a:r>
              <a:rPr lang="en-US" i="1" smtClean="0"/>
              <a:t>Dictionary</a:t>
            </a:r>
            <a:r>
              <a:rPr lang="en-US" smtClean="0"/>
              <a:t> file and a </a:t>
            </a:r>
            <a:r>
              <a:rPr lang="en-US" i="1" smtClean="0"/>
              <a:t>Postings</a:t>
            </a:r>
            <a:r>
              <a:rPr lang="en-US" smtClean="0"/>
              <a:t> file.</a:t>
            </a:r>
          </a:p>
        </p:txBody>
      </p:sp>
      <p:graphicFrame>
        <p:nvGraphicFramePr>
          <p:cNvPr id="10242" name="Object 3"/>
          <p:cNvGraphicFramePr>
            <a:graphicFrameLocks noChangeAspect="1"/>
          </p:cNvGraphicFramePr>
          <p:nvPr/>
        </p:nvGraphicFramePr>
        <p:xfrm>
          <a:off x="7391400" y="1806575"/>
          <a:ext cx="1223963" cy="4700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8" name="Worksheet" r:id="rId4" imgW="1228954" imgH="4705807" progId="Excel.Sheet.8">
                  <p:embed/>
                </p:oleObj>
              </mc:Choice>
              <mc:Fallback>
                <p:oleObj name="Worksheet" r:id="rId4" imgW="1228954" imgH="4705807" progId="Excel.Shee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1400" y="1806575"/>
                        <a:ext cx="1223963" cy="4700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3" name="Object 4"/>
          <p:cNvGraphicFramePr>
            <a:graphicFrameLocks noChangeAspect="1"/>
          </p:cNvGraphicFramePr>
          <p:nvPr/>
        </p:nvGraphicFramePr>
        <p:xfrm>
          <a:off x="3657600" y="1981200"/>
          <a:ext cx="1635125" cy="3976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9" name="Worksheet" r:id="rId7" imgW="1981200" imgH="4962449" progId="Excel.Sheet.8">
                  <p:embed/>
                </p:oleObj>
              </mc:Choice>
              <mc:Fallback>
                <p:oleObj name="Worksheet" r:id="rId7" imgW="1981200" imgH="4962449" progId="Excel.Shee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1981200"/>
                        <a:ext cx="1635125" cy="3976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7" name="Line 5"/>
          <p:cNvSpPr>
            <a:spLocks noChangeShapeType="1"/>
          </p:cNvSpPr>
          <p:nvPr/>
        </p:nvSpPr>
        <p:spPr bwMode="auto">
          <a:xfrm>
            <a:off x="5638800" y="3962400"/>
            <a:ext cx="1752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8" name="Line 6"/>
          <p:cNvSpPr>
            <a:spLocks noChangeShapeType="1"/>
          </p:cNvSpPr>
          <p:nvPr/>
        </p:nvSpPr>
        <p:spPr bwMode="auto">
          <a:xfrm flipV="1">
            <a:off x="5638800" y="2057400"/>
            <a:ext cx="1752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9" name="Line 7"/>
          <p:cNvSpPr>
            <a:spLocks noChangeShapeType="1"/>
          </p:cNvSpPr>
          <p:nvPr/>
        </p:nvSpPr>
        <p:spPr bwMode="auto">
          <a:xfrm flipV="1">
            <a:off x="5638800" y="2209800"/>
            <a:ext cx="1752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0" name="Line 8"/>
          <p:cNvSpPr>
            <a:spLocks noChangeShapeType="1"/>
          </p:cNvSpPr>
          <p:nvPr/>
        </p:nvSpPr>
        <p:spPr bwMode="auto">
          <a:xfrm flipV="1">
            <a:off x="5638800" y="2362200"/>
            <a:ext cx="1752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1" name="Line 9"/>
          <p:cNvSpPr>
            <a:spLocks noChangeShapeType="1"/>
          </p:cNvSpPr>
          <p:nvPr/>
        </p:nvSpPr>
        <p:spPr bwMode="auto">
          <a:xfrm flipV="1">
            <a:off x="5638800" y="25146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2" name="Line 10"/>
          <p:cNvSpPr>
            <a:spLocks noChangeShapeType="1"/>
          </p:cNvSpPr>
          <p:nvPr/>
        </p:nvSpPr>
        <p:spPr bwMode="auto">
          <a:xfrm>
            <a:off x="5638800" y="26670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3" name="Line 11"/>
          <p:cNvSpPr>
            <a:spLocks noChangeShapeType="1"/>
          </p:cNvSpPr>
          <p:nvPr/>
        </p:nvSpPr>
        <p:spPr bwMode="auto">
          <a:xfrm>
            <a:off x="5638800" y="28194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4" name="Line 12"/>
          <p:cNvSpPr>
            <a:spLocks noChangeShapeType="1"/>
          </p:cNvSpPr>
          <p:nvPr/>
        </p:nvSpPr>
        <p:spPr bwMode="auto">
          <a:xfrm>
            <a:off x="5638800" y="2819400"/>
            <a:ext cx="1752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5" name="Line 13"/>
          <p:cNvSpPr>
            <a:spLocks noChangeShapeType="1"/>
          </p:cNvSpPr>
          <p:nvPr/>
        </p:nvSpPr>
        <p:spPr bwMode="auto">
          <a:xfrm>
            <a:off x="5638800" y="3048000"/>
            <a:ext cx="1752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6" name="Line 14"/>
          <p:cNvSpPr>
            <a:spLocks noChangeShapeType="1"/>
          </p:cNvSpPr>
          <p:nvPr/>
        </p:nvSpPr>
        <p:spPr bwMode="auto">
          <a:xfrm>
            <a:off x="5638800" y="3200400"/>
            <a:ext cx="1752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7" name="Line 15"/>
          <p:cNvSpPr>
            <a:spLocks noChangeShapeType="1"/>
          </p:cNvSpPr>
          <p:nvPr/>
        </p:nvSpPr>
        <p:spPr bwMode="auto">
          <a:xfrm>
            <a:off x="5638800" y="3352800"/>
            <a:ext cx="1752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8" name="Line 16"/>
          <p:cNvSpPr>
            <a:spLocks noChangeShapeType="1"/>
          </p:cNvSpPr>
          <p:nvPr/>
        </p:nvSpPr>
        <p:spPr bwMode="auto">
          <a:xfrm>
            <a:off x="5638800" y="3505200"/>
            <a:ext cx="1752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9" name="Line 17"/>
          <p:cNvSpPr>
            <a:spLocks noChangeShapeType="1"/>
          </p:cNvSpPr>
          <p:nvPr/>
        </p:nvSpPr>
        <p:spPr bwMode="auto">
          <a:xfrm>
            <a:off x="5638800" y="3657600"/>
            <a:ext cx="1752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60" name="Line 18"/>
          <p:cNvSpPr>
            <a:spLocks noChangeShapeType="1"/>
          </p:cNvSpPr>
          <p:nvPr/>
        </p:nvSpPr>
        <p:spPr bwMode="auto">
          <a:xfrm>
            <a:off x="5638800" y="3810000"/>
            <a:ext cx="1752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61" name="Line 19"/>
          <p:cNvSpPr>
            <a:spLocks noChangeShapeType="1"/>
          </p:cNvSpPr>
          <p:nvPr/>
        </p:nvSpPr>
        <p:spPr bwMode="auto">
          <a:xfrm>
            <a:off x="5638800" y="4114800"/>
            <a:ext cx="1752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62" name="Line 20"/>
          <p:cNvSpPr>
            <a:spLocks noChangeShapeType="1"/>
          </p:cNvSpPr>
          <p:nvPr/>
        </p:nvSpPr>
        <p:spPr bwMode="auto">
          <a:xfrm>
            <a:off x="5638800" y="4267200"/>
            <a:ext cx="1752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63" name="Line 21"/>
          <p:cNvSpPr>
            <a:spLocks noChangeShapeType="1"/>
          </p:cNvSpPr>
          <p:nvPr/>
        </p:nvSpPr>
        <p:spPr bwMode="auto">
          <a:xfrm>
            <a:off x="5638800" y="4419600"/>
            <a:ext cx="1752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64" name="Line 22"/>
          <p:cNvSpPr>
            <a:spLocks noChangeShapeType="1"/>
          </p:cNvSpPr>
          <p:nvPr/>
        </p:nvSpPr>
        <p:spPr bwMode="auto">
          <a:xfrm>
            <a:off x="5638800" y="4572000"/>
            <a:ext cx="1752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65" name="Line 23"/>
          <p:cNvSpPr>
            <a:spLocks noChangeShapeType="1"/>
          </p:cNvSpPr>
          <p:nvPr/>
        </p:nvSpPr>
        <p:spPr bwMode="auto">
          <a:xfrm>
            <a:off x="5638800" y="4724400"/>
            <a:ext cx="1752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66" name="Line 24"/>
          <p:cNvSpPr>
            <a:spLocks noChangeShapeType="1"/>
          </p:cNvSpPr>
          <p:nvPr/>
        </p:nvSpPr>
        <p:spPr bwMode="auto">
          <a:xfrm>
            <a:off x="5638800" y="4876800"/>
            <a:ext cx="1752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67" name="Line 25"/>
          <p:cNvSpPr>
            <a:spLocks noChangeShapeType="1"/>
          </p:cNvSpPr>
          <p:nvPr/>
        </p:nvSpPr>
        <p:spPr bwMode="auto">
          <a:xfrm>
            <a:off x="5638800" y="4876800"/>
            <a:ext cx="1752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68" name="Line 26"/>
          <p:cNvSpPr>
            <a:spLocks noChangeShapeType="1"/>
          </p:cNvSpPr>
          <p:nvPr/>
        </p:nvSpPr>
        <p:spPr bwMode="auto">
          <a:xfrm>
            <a:off x="5638800" y="5029200"/>
            <a:ext cx="1752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69" name="Line 27"/>
          <p:cNvSpPr>
            <a:spLocks noChangeShapeType="1"/>
          </p:cNvSpPr>
          <p:nvPr/>
        </p:nvSpPr>
        <p:spPr bwMode="auto">
          <a:xfrm>
            <a:off x="5638800" y="5257800"/>
            <a:ext cx="1752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70" name="Line 28"/>
          <p:cNvSpPr>
            <a:spLocks noChangeShapeType="1"/>
          </p:cNvSpPr>
          <p:nvPr/>
        </p:nvSpPr>
        <p:spPr bwMode="auto">
          <a:xfrm>
            <a:off x="5638800" y="5410200"/>
            <a:ext cx="1752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71" name="Line 29"/>
          <p:cNvSpPr>
            <a:spLocks noChangeShapeType="1"/>
          </p:cNvSpPr>
          <p:nvPr/>
        </p:nvSpPr>
        <p:spPr bwMode="auto">
          <a:xfrm>
            <a:off x="5638800" y="5562600"/>
            <a:ext cx="1752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72" name="Line 30"/>
          <p:cNvSpPr>
            <a:spLocks noChangeShapeType="1"/>
          </p:cNvSpPr>
          <p:nvPr/>
        </p:nvSpPr>
        <p:spPr bwMode="auto">
          <a:xfrm>
            <a:off x="2895600" y="3733800"/>
            <a:ext cx="5334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73" name="Rectangle 3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</a:t>
            </a:r>
          </a:p>
        </p:txBody>
      </p:sp>
      <p:graphicFrame>
        <p:nvGraphicFramePr>
          <p:cNvPr id="10244" name="Object 32"/>
          <p:cNvGraphicFramePr>
            <a:graphicFrameLocks noChangeAspect="1"/>
          </p:cNvGraphicFramePr>
          <p:nvPr/>
        </p:nvGraphicFramePr>
        <p:xfrm>
          <a:off x="733425" y="1701800"/>
          <a:ext cx="1857375" cy="492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0" name="Worksheet" r:id="rId10" imgW="1838554" imgH="4867656" progId="Excel.Sheet.8">
                  <p:embed/>
                </p:oleObj>
              </mc:Choice>
              <mc:Fallback>
                <p:oleObj name="Worksheet" r:id="rId10" imgW="1838554" imgH="4867656" progId="Excel.Sheet.8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3425" y="1701800"/>
                        <a:ext cx="1857375" cy="4927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74" name="Line 33"/>
          <p:cNvSpPr>
            <a:spLocks noChangeShapeType="1"/>
          </p:cNvSpPr>
          <p:nvPr/>
        </p:nvSpPr>
        <p:spPr bwMode="auto">
          <a:xfrm>
            <a:off x="5638800" y="5410200"/>
            <a:ext cx="1752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40BBC07-F342-4F8B-8250-7D12D230284B}" type="slidenum">
              <a:rPr lang="en-US"/>
              <a:pPr/>
              <a:t>39</a:t>
            </a:fld>
            <a:endParaRPr lang="en-US"/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838200"/>
            <a:ext cx="7010400" cy="1295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mtClean="0"/>
          </a:p>
        </p:txBody>
      </p:sp>
      <p:sp>
        <p:nvSpPr>
          <p:cNvPr id="1127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</a:t>
            </a:r>
          </a:p>
        </p:txBody>
      </p:sp>
      <p:grpSp>
        <p:nvGrpSpPr>
          <p:cNvPr id="11271" name="Group 4"/>
          <p:cNvGrpSpPr>
            <a:grpSpLocks/>
          </p:cNvGrpSpPr>
          <p:nvPr/>
        </p:nvGrpSpPr>
        <p:grpSpPr bwMode="auto">
          <a:xfrm>
            <a:off x="2133600" y="1624013"/>
            <a:ext cx="4953000" cy="4759325"/>
            <a:chOff x="1344" y="1023"/>
            <a:chExt cx="3120" cy="2998"/>
          </a:xfrm>
        </p:grpSpPr>
        <p:graphicFrame>
          <p:nvGraphicFramePr>
            <p:cNvPr id="11266" name="Object 5"/>
            <p:cNvGraphicFramePr>
              <a:graphicFrameLocks noChangeAspect="1"/>
            </p:cNvGraphicFramePr>
            <p:nvPr/>
          </p:nvGraphicFramePr>
          <p:xfrm>
            <a:off x="3693" y="1023"/>
            <a:ext cx="771" cy="29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70" name="Worksheet" r:id="rId4" imgW="1228954" imgH="4705807" progId="Excel.Sheet.8">
                    <p:embed/>
                  </p:oleObj>
                </mc:Choice>
                <mc:Fallback>
                  <p:oleObj name="Worksheet" r:id="rId4" imgW="1228954" imgH="4705807" progId="Excel.Sheet.8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93" y="1023"/>
                          <a:ext cx="771" cy="296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267" name="Object 6"/>
            <p:cNvGraphicFramePr>
              <a:graphicFrameLocks noChangeAspect="1"/>
            </p:cNvGraphicFramePr>
            <p:nvPr/>
          </p:nvGraphicFramePr>
          <p:xfrm>
            <a:off x="1344" y="1135"/>
            <a:ext cx="1248" cy="288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71" name="Worksheet" r:id="rId7" imgW="1981200" imgH="4581449" progId="Excel.Sheet.8">
                    <p:embed/>
                  </p:oleObj>
                </mc:Choice>
                <mc:Fallback>
                  <p:oleObj name="Worksheet" r:id="rId7" imgW="1981200" imgH="4581449" progId="Excel.Sheet.8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44" y="1135"/>
                          <a:ext cx="1248" cy="288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274" name="Line 7"/>
            <p:cNvSpPr>
              <a:spLocks noChangeShapeType="1"/>
            </p:cNvSpPr>
            <p:nvPr/>
          </p:nvSpPr>
          <p:spPr bwMode="auto">
            <a:xfrm>
              <a:off x="2589" y="2381"/>
              <a:ext cx="110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5" name="Line 8"/>
            <p:cNvSpPr>
              <a:spLocks noChangeShapeType="1"/>
            </p:cNvSpPr>
            <p:nvPr/>
          </p:nvSpPr>
          <p:spPr bwMode="auto">
            <a:xfrm flipV="1">
              <a:off x="2589" y="1181"/>
              <a:ext cx="110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6" name="Line 9"/>
            <p:cNvSpPr>
              <a:spLocks noChangeShapeType="1"/>
            </p:cNvSpPr>
            <p:nvPr/>
          </p:nvSpPr>
          <p:spPr bwMode="auto">
            <a:xfrm flipV="1">
              <a:off x="2589" y="1277"/>
              <a:ext cx="110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7" name="Line 10"/>
            <p:cNvSpPr>
              <a:spLocks noChangeShapeType="1"/>
            </p:cNvSpPr>
            <p:nvPr/>
          </p:nvSpPr>
          <p:spPr bwMode="auto">
            <a:xfrm flipV="1">
              <a:off x="2589" y="1373"/>
              <a:ext cx="110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8" name="Line 11"/>
            <p:cNvSpPr>
              <a:spLocks noChangeShapeType="1"/>
            </p:cNvSpPr>
            <p:nvPr/>
          </p:nvSpPr>
          <p:spPr bwMode="auto">
            <a:xfrm flipV="1">
              <a:off x="2589" y="1469"/>
              <a:ext cx="11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9" name="Line 12"/>
            <p:cNvSpPr>
              <a:spLocks noChangeShapeType="1"/>
            </p:cNvSpPr>
            <p:nvPr/>
          </p:nvSpPr>
          <p:spPr bwMode="auto">
            <a:xfrm>
              <a:off x="2589" y="1565"/>
              <a:ext cx="11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0" name="Line 13"/>
            <p:cNvSpPr>
              <a:spLocks noChangeShapeType="1"/>
            </p:cNvSpPr>
            <p:nvPr/>
          </p:nvSpPr>
          <p:spPr bwMode="auto">
            <a:xfrm>
              <a:off x="2589" y="1661"/>
              <a:ext cx="11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1" name="Line 14"/>
            <p:cNvSpPr>
              <a:spLocks noChangeShapeType="1"/>
            </p:cNvSpPr>
            <p:nvPr/>
          </p:nvSpPr>
          <p:spPr bwMode="auto">
            <a:xfrm>
              <a:off x="2589" y="1661"/>
              <a:ext cx="110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2" name="Line 15"/>
            <p:cNvSpPr>
              <a:spLocks noChangeShapeType="1"/>
            </p:cNvSpPr>
            <p:nvPr/>
          </p:nvSpPr>
          <p:spPr bwMode="auto">
            <a:xfrm>
              <a:off x="2589" y="1805"/>
              <a:ext cx="110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3" name="Line 16"/>
            <p:cNvSpPr>
              <a:spLocks noChangeShapeType="1"/>
            </p:cNvSpPr>
            <p:nvPr/>
          </p:nvSpPr>
          <p:spPr bwMode="auto">
            <a:xfrm>
              <a:off x="2589" y="1901"/>
              <a:ext cx="110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4" name="Line 17"/>
            <p:cNvSpPr>
              <a:spLocks noChangeShapeType="1"/>
            </p:cNvSpPr>
            <p:nvPr/>
          </p:nvSpPr>
          <p:spPr bwMode="auto">
            <a:xfrm>
              <a:off x="2589" y="1997"/>
              <a:ext cx="110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5" name="Line 18"/>
            <p:cNvSpPr>
              <a:spLocks noChangeShapeType="1"/>
            </p:cNvSpPr>
            <p:nvPr/>
          </p:nvSpPr>
          <p:spPr bwMode="auto">
            <a:xfrm>
              <a:off x="2589" y="2093"/>
              <a:ext cx="110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6" name="Line 19"/>
            <p:cNvSpPr>
              <a:spLocks noChangeShapeType="1"/>
            </p:cNvSpPr>
            <p:nvPr/>
          </p:nvSpPr>
          <p:spPr bwMode="auto">
            <a:xfrm>
              <a:off x="2589" y="2189"/>
              <a:ext cx="110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7" name="Line 20"/>
            <p:cNvSpPr>
              <a:spLocks noChangeShapeType="1"/>
            </p:cNvSpPr>
            <p:nvPr/>
          </p:nvSpPr>
          <p:spPr bwMode="auto">
            <a:xfrm>
              <a:off x="2589" y="2285"/>
              <a:ext cx="110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8" name="Line 21"/>
            <p:cNvSpPr>
              <a:spLocks noChangeShapeType="1"/>
            </p:cNvSpPr>
            <p:nvPr/>
          </p:nvSpPr>
          <p:spPr bwMode="auto">
            <a:xfrm>
              <a:off x="2589" y="2477"/>
              <a:ext cx="110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9" name="Line 22"/>
            <p:cNvSpPr>
              <a:spLocks noChangeShapeType="1"/>
            </p:cNvSpPr>
            <p:nvPr/>
          </p:nvSpPr>
          <p:spPr bwMode="auto">
            <a:xfrm>
              <a:off x="2589" y="2573"/>
              <a:ext cx="110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0" name="Line 23"/>
            <p:cNvSpPr>
              <a:spLocks noChangeShapeType="1"/>
            </p:cNvSpPr>
            <p:nvPr/>
          </p:nvSpPr>
          <p:spPr bwMode="auto">
            <a:xfrm>
              <a:off x="2589" y="2669"/>
              <a:ext cx="110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1" name="Line 24"/>
            <p:cNvSpPr>
              <a:spLocks noChangeShapeType="1"/>
            </p:cNvSpPr>
            <p:nvPr/>
          </p:nvSpPr>
          <p:spPr bwMode="auto">
            <a:xfrm>
              <a:off x="2589" y="2765"/>
              <a:ext cx="110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2" name="Line 25"/>
            <p:cNvSpPr>
              <a:spLocks noChangeShapeType="1"/>
            </p:cNvSpPr>
            <p:nvPr/>
          </p:nvSpPr>
          <p:spPr bwMode="auto">
            <a:xfrm>
              <a:off x="2589" y="2861"/>
              <a:ext cx="110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3" name="Line 26"/>
            <p:cNvSpPr>
              <a:spLocks noChangeShapeType="1"/>
            </p:cNvSpPr>
            <p:nvPr/>
          </p:nvSpPr>
          <p:spPr bwMode="auto">
            <a:xfrm>
              <a:off x="2589" y="2957"/>
              <a:ext cx="110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4" name="Line 27"/>
            <p:cNvSpPr>
              <a:spLocks noChangeShapeType="1"/>
            </p:cNvSpPr>
            <p:nvPr/>
          </p:nvSpPr>
          <p:spPr bwMode="auto">
            <a:xfrm>
              <a:off x="2589" y="2957"/>
              <a:ext cx="1104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5" name="Line 28"/>
            <p:cNvSpPr>
              <a:spLocks noChangeShapeType="1"/>
            </p:cNvSpPr>
            <p:nvPr/>
          </p:nvSpPr>
          <p:spPr bwMode="auto">
            <a:xfrm>
              <a:off x="2589" y="3053"/>
              <a:ext cx="1104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6" name="Line 29"/>
            <p:cNvSpPr>
              <a:spLocks noChangeShapeType="1"/>
            </p:cNvSpPr>
            <p:nvPr/>
          </p:nvSpPr>
          <p:spPr bwMode="auto">
            <a:xfrm>
              <a:off x="2589" y="3197"/>
              <a:ext cx="1104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7" name="Line 30"/>
            <p:cNvSpPr>
              <a:spLocks noChangeShapeType="1"/>
            </p:cNvSpPr>
            <p:nvPr/>
          </p:nvSpPr>
          <p:spPr bwMode="auto">
            <a:xfrm>
              <a:off x="2589" y="3293"/>
              <a:ext cx="1104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8" name="Line 31"/>
            <p:cNvSpPr>
              <a:spLocks noChangeShapeType="1"/>
            </p:cNvSpPr>
            <p:nvPr/>
          </p:nvSpPr>
          <p:spPr bwMode="auto">
            <a:xfrm>
              <a:off x="2589" y="3389"/>
              <a:ext cx="1104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9" name="Line 32"/>
            <p:cNvSpPr>
              <a:spLocks noChangeShapeType="1"/>
            </p:cNvSpPr>
            <p:nvPr/>
          </p:nvSpPr>
          <p:spPr bwMode="auto">
            <a:xfrm>
              <a:off x="2589" y="3293"/>
              <a:ext cx="1104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272" name="AutoShape 33"/>
          <p:cNvSpPr>
            <a:spLocks noChangeArrowheads="1"/>
          </p:cNvSpPr>
          <p:nvPr/>
        </p:nvSpPr>
        <p:spPr bwMode="auto">
          <a:xfrm>
            <a:off x="4343400" y="5867400"/>
            <a:ext cx="1189038" cy="914400"/>
          </a:xfrm>
          <a:prstGeom prst="upArrowCallout">
            <a:avLst>
              <a:gd name="adj1" fmla="val 32509"/>
              <a:gd name="adj2" fmla="val 32509"/>
              <a:gd name="adj3" fmla="val 16667"/>
              <a:gd name="adj4" fmla="val 66667"/>
            </a:avLst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400"/>
              <a:t>Pointers</a:t>
            </a:r>
          </a:p>
        </p:txBody>
      </p:sp>
      <p:sp>
        <p:nvSpPr>
          <p:cNvPr id="11273" name="AutoShape 34"/>
          <p:cNvSpPr>
            <a:spLocks noChangeArrowheads="1"/>
          </p:cNvSpPr>
          <p:nvPr/>
        </p:nvSpPr>
        <p:spPr bwMode="auto">
          <a:xfrm>
            <a:off x="685800" y="3733800"/>
            <a:ext cx="1371600" cy="609600"/>
          </a:xfrm>
          <a:prstGeom prst="rightArrowCallout">
            <a:avLst>
              <a:gd name="adj1" fmla="val 25000"/>
              <a:gd name="adj2" fmla="val 25000"/>
              <a:gd name="adj3" fmla="val 37500"/>
              <a:gd name="adj4" fmla="val 66667"/>
            </a:avLst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400"/>
              <a:t>Terms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84E0270-0FDA-4C13-9FEA-C6A2FF390F89}" type="slidenum">
              <a:rPr lang="en-US"/>
              <a:pPr/>
              <a:t>4</a:t>
            </a:fld>
            <a:endParaRPr lang="en-US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Information Retrieval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905000"/>
            <a:ext cx="76200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700" dirty="0" smtClean="0"/>
              <a:t>Traditionally it has been accepted that information retrieval system does not return the actual information but the documents containing that information in a large corpus. </a:t>
            </a:r>
          </a:p>
          <a:p>
            <a:pPr eaLnBrk="1" hangingPunct="1">
              <a:lnSpc>
                <a:spcPct val="90000"/>
              </a:lnSpc>
            </a:pPr>
            <a:r>
              <a:rPr lang="en-US" sz="2700" dirty="0" smtClean="0"/>
              <a:t>‘An information retrieval system does not inform (i.e. change the knowledge of) the user on the subject of her inquiry. It merely informs on the existence (or non-existence) and whereabouts of documents relating to her request.’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4BD789C-F598-4A52-89F5-4FEB27ABD3BF}" type="slidenum">
              <a:rPr lang="en-US"/>
              <a:pPr/>
              <a:t>40</a:t>
            </a:fld>
            <a:endParaRPr lang="en-US"/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index we just built</a:t>
            </a:r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do we process a query?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F9DF4A2-A494-4896-89D4-CC8506153D87}" type="slidenum">
              <a:rPr lang="en-US"/>
              <a:pPr/>
              <a:t>41</a:t>
            </a:fld>
            <a:endParaRPr lang="en-US"/>
          </a:p>
        </p:txBody>
      </p:sp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Query processing: AND</a:t>
            </a:r>
          </a:p>
        </p:txBody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752600"/>
            <a:ext cx="7696200" cy="4038600"/>
          </a:xfrm>
        </p:spPr>
        <p:txBody>
          <a:bodyPr/>
          <a:lstStyle/>
          <a:p>
            <a:pPr eaLnBrk="1" hangingPunct="1"/>
            <a:r>
              <a:rPr lang="en-US" smtClean="0"/>
              <a:t>Consider processing the query:</a:t>
            </a:r>
          </a:p>
          <a:p>
            <a:pPr lvl="1" eaLnBrk="1" hangingPunct="1">
              <a:buFontTx/>
              <a:buNone/>
            </a:pPr>
            <a:r>
              <a:rPr lang="en-US" b="1" i="1" smtClean="0"/>
              <a:t>Brutus</a:t>
            </a:r>
            <a:r>
              <a:rPr lang="en-US" smtClean="0"/>
              <a:t> </a:t>
            </a:r>
            <a:r>
              <a:rPr lang="en-US" i="1" smtClean="0"/>
              <a:t>AND</a:t>
            </a:r>
            <a:r>
              <a:rPr lang="en-US" smtClean="0"/>
              <a:t> </a:t>
            </a:r>
            <a:r>
              <a:rPr lang="en-US" b="1" i="1" smtClean="0"/>
              <a:t>Caesar</a:t>
            </a:r>
            <a:endParaRPr lang="en-US" smtClean="0"/>
          </a:p>
          <a:p>
            <a:pPr lvl="1" eaLnBrk="1" hangingPunct="1"/>
            <a:r>
              <a:rPr lang="en-US" smtClean="0"/>
              <a:t>Locate </a:t>
            </a:r>
            <a:r>
              <a:rPr lang="en-US" b="1" i="1" smtClean="0"/>
              <a:t>Brutus</a:t>
            </a:r>
            <a:r>
              <a:rPr lang="en-US" smtClean="0"/>
              <a:t> in the Dictionary;</a:t>
            </a:r>
          </a:p>
          <a:p>
            <a:pPr lvl="2" eaLnBrk="1" hangingPunct="1"/>
            <a:r>
              <a:rPr lang="en-US" smtClean="0"/>
              <a:t>Retrieve its postings.</a:t>
            </a:r>
          </a:p>
          <a:p>
            <a:pPr lvl="1" eaLnBrk="1" hangingPunct="1"/>
            <a:r>
              <a:rPr lang="en-US" smtClean="0"/>
              <a:t>Locate </a:t>
            </a:r>
            <a:r>
              <a:rPr lang="en-US" i="1" smtClean="0"/>
              <a:t>Caesar</a:t>
            </a:r>
            <a:r>
              <a:rPr lang="en-US" smtClean="0"/>
              <a:t> in the Dictionary;</a:t>
            </a:r>
          </a:p>
          <a:p>
            <a:pPr lvl="2" eaLnBrk="1" hangingPunct="1"/>
            <a:r>
              <a:rPr lang="en-US" smtClean="0"/>
              <a:t>Retrieve its postings.</a:t>
            </a:r>
          </a:p>
          <a:p>
            <a:pPr lvl="1" eaLnBrk="1" hangingPunct="1"/>
            <a:r>
              <a:rPr lang="en-US" smtClean="0"/>
              <a:t>“Merge” the two postings:</a:t>
            </a:r>
          </a:p>
        </p:txBody>
      </p:sp>
      <p:sp>
        <p:nvSpPr>
          <p:cNvPr id="46085" name="Text Box 4"/>
          <p:cNvSpPr txBox="1">
            <a:spLocks noChangeArrowheads="1"/>
          </p:cNvSpPr>
          <p:nvPr/>
        </p:nvSpPr>
        <p:spPr bwMode="auto">
          <a:xfrm>
            <a:off x="6878638" y="5019675"/>
            <a:ext cx="703262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128</a:t>
            </a:r>
          </a:p>
        </p:txBody>
      </p:sp>
      <p:sp>
        <p:nvSpPr>
          <p:cNvPr id="46086" name="Text Box 5"/>
          <p:cNvSpPr txBox="1">
            <a:spLocks noChangeArrowheads="1"/>
          </p:cNvSpPr>
          <p:nvPr/>
        </p:nvSpPr>
        <p:spPr bwMode="auto">
          <a:xfrm>
            <a:off x="7183438" y="5553075"/>
            <a:ext cx="5334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34</a:t>
            </a:r>
          </a:p>
        </p:txBody>
      </p:sp>
      <p:grpSp>
        <p:nvGrpSpPr>
          <p:cNvPr id="46087" name="Group 6"/>
          <p:cNvGrpSpPr>
            <a:grpSpLocks/>
          </p:cNvGrpSpPr>
          <p:nvPr/>
        </p:nvGrpSpPr>
        <p:grpSpPr bwMode="auto">
          <a:xfrm>
            <a:off x="2514600" y="5019675"/>
            <a:ext cx="647700" cy="466725"/>
            <a:chOff x="1584" y="3162"/>
            <a:chExt cx="408" cy="294"/>
          </a:xfrm>
        </p:grpSpPr>
        <p:sp>
          <p:nvSpPr>
            <p:cNvPr id="46127" name="Text Box 7"/>
            <p:cNvSpPr txBox="1">
              <a:spLocks noChangeArrowheads="1"/>
            </p:cNvSpPr>
            <p:nvPr/>
          </p:nvSpPr>
          <p:spPr bwMode="auto">
            <a:xfrm>
              <a:off x="1584" y="3162"/>
              <a:ext cx="229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rPr>
                <a:t>2</a:t>
              </a:r>
            </a:p>
          </p:txBody>
        </p:sp>
        <p:cxnSp>
          <p:nvCxnSpPr>
            <p:cNvPr id="46128" name="AutoShape 8"/>
            <p:cNvCxnSpPr>
              <a:cxnSpLocks noChangeShapeType="1"/>
              <a:stCxn id="46127" idx="3"/>
              <a:endCxn id="46125" idx="1"/>
            </p:cNvCxnSpPr>
            <p:nvPr/>
          </p:nvCxnSpPr>
          <p:spPr bwMode="auto">
            <a:xfrm>
              <a:off x="1813" y="3309"/>
              <a:ext cx="179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</p:grpSp>
      <p:grpSp>
        <p:nvGrpSpPr>
          <p:cNvPr id="46088" name="Group 9"/>
          <p:cNvGrpSpPr>
            <a:grpSpLocks/>
          </p:cNvGrpSpPr>
          <p:nvPr/>
        </p:nvGrpSpPr>
        <p:grpSpPr bwMode="auto">
          <a:xfrm>
            <a:off x="3162300" y="5019675"/>
            <a:ext cx="668338" cy="466725"/>
            <a:chOff x="1992" y="3162"/>
            <a:chExt cx="421" cy="294"/>
          </a:xfrm>
        </p:grpSpPr>
        <p:sp>
          <p:nvSpPr>
            <p:cNvPr id="46125" name="Text Box 10"/>
            <p:cNvSpPr txBox="1">
              <a:spLocks noChangeArrowheads="1"/>
            </p:cNvSpPr>
            <p:nvPr/>
          </p:nvSpPr>
          <p:spPr bwMode="auto">
            <a:xfrm>
              <a:off x="1992" y="3162"/>
              <a:ext cx="229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rPr>
                <a:t>4</a:t>
              </a:r>
            </a:p>
          </p:txBody>
        </p:sp>
        <p:cxnSp>
          <p:nvCxnSpPr>
            <p:cNvPr id="46126" name="AutoShape 11"/>
            <p:cNvCxnSpPr>
              <a:cxnSpLocks noChangeShapeType="1"/>
              <a:stCxn id="46125" idx="3"/>
              <a:endCxn id="46123" idx="1"/>
            </p:cNvCxnSpPr>
            <p:nvPr/>
          </p:nvCxnSpPr>
          <p:spPr bwMode="auto">
            <a:xfrm>
              <a:off x="2221" y="3309"/>
              <a:ext cx="192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</p:grpSp>
      <p:grpSp>
        <p:nvGrpSpPr>
          <p:cNvPr id="46089" name="Group 12"/>
          <p:cNvGrpSpPr>
            <a:grpSpLocks/>
          </p:cNvGrpSpPr>
          <p:nvPr/>
        </p:nvGrpSpPr>
        <p:grpSpPr bwMode="auto">
          <a:xfrm>
            <a:off x="3830638" y="5019675"/>
            <a:ext cx="609600" cy="466725"/>
            <a:chOff x="2413" y="3162"/>
            <a:chExt cx="384" cy="294"/>
          </a:xfrm>
        </p:grpSpPr>
        <p:sp>
          <p:nvSpPr>
            <p:cNvPr id="46123" name="Text Box 13"/>
            <p:cNvSpPr txBox="1">
              <a:spLocks noChangeArrowheads="1"/>
            </p:cNvSpPr>
            <p:nvPr/>
          </p:nvSpPr>
          <p:spPr bwMode="auto">
            <a:xfrm>
              <a:off x="2413" y="3162"/>
              <a:ext cx="229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rPr>
                <a:t>8</a:t>
              </a:r>
            </a:p>
          </p:txBody>
        </p:sp>
        <p:cxnSp>
          <p:nvCxnSpPr>
            <p:cNvPr id="46124" name="AutoShape 14"/>
            <p:cNvCxnSpPr>
              <a:cxnSpLocks noChangeShapeType="1"/>
              <a:stCxn id="46123" idx="3"/>
              <a:endCxn id="46121" idx="1"/>
            </p:cNvCxnSpPr>
            <p:nvPr/>
          </p:nvCxnSpPr>
          <p:spPr bwMode="auto">
            <a:xfrm>
              <a:off x="2642" y="3309"/>
              <a:ext cx="155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</p:grpSp>
      <p:grpSp>
        <p:nvGrpSpPr>
          <p:cNvPr id="46090" name="Group 15"/>
          <p:cNvGrpSpPr>
            <a:grpSpLocks/>
          </p:cNvGrpSpPr>
          <p:nvPr/>
        </p:nvGrpSpPr>
        <p:grpSpPr bwMode="auto">
          <a:xfrm>
            <a:off x="4440238" y="5019675"/>
            <a:ext cx="762000" cy="466725"/>
            <a:chOff x="2797" y="3162"/>
            <a:chExt cx="480" cy="294"/>
          </a:xfrm>
        </p:grpSpPr>
        <p:sp>
          <p:nvSpPr>
            <p:cNvPr id="46121" name="Text Box 16"/>
            <p:cNvSpPr txBox="1">
              <a:spLocks noChangeArrowheads="1"/>
            </p:cNvSpPr>
            <p:nvPr/>
          </p:nvSpPr>
          <p:spPr bwMode="auto">
            <a:xfrm>
              <a:off x="2797" y="3162"/>
              <a:ext cx="336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rPr>
                <a:t>16</a:t>
              </a:r>
            </a:p>
          </p:txBody>
        </p:sp>
        <p:cxnSp>
          <p:nvCxnSpPr>
            <p:cNvPr id="46122" name="AutoShape 17"/>
            <p:cNvCxnSpPr>
              <a:cxnSpLocks noChangeShapeType="1"/>
              <a:stCxn id="46121" idx="3"/>
              <a:endCxn id="46119" idx="1"/>
            </p:cNvCxnSpPr>
            <p:nvPr/>
          </p:nvCxnSpPr>
          <p:spPr bwMode="auto">
            <a:xfrm>
              <a:off x="3133" y="3309"/>
              <a:ext cx="144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</p:grpSp>
      <p:grpSp>
        <p:nvGrpSpPr>
          <p:cNvPr id="46091" name="Group 18"/>
          <p:cNvGrpSpPr>
            <a:grpSpLocks/>
          </p:cNvGrpSpPr>
          <p:nvPr/>
        </p:nvGrpSpPr>
        <p:grpSpPr bwMode="auto">
          <a:xfrm>
            <a:off x="5202238" y="5019675"/>
            <a:ext cx="838200" cy="466725"/>
            <a:chOff x="3277" y="3162"/>
            <a:chExt cx="528" cy="294"/>
          </a:xfrm>
        </p:grpSpPr>
        <p:sp>
          <p:nvSpPr>
            <p:cNvPr id="46119" name="Text Box 19"/>
            <p:cNvSpPr txBox="1">
              <a:spLocks noChangeArrowheads="1"/>
            </p:cNvSpPr>
            <p:nvPr/>
          </p:nvSpPr>
          <p:spPr bwMode="auto">
            <a:xfrm>
              <a:off x="3277" y="3162"/>
              <a:ext cx="336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rPr>
                <a:t>32</a:t>
              </a:r>
            </a:p>
          </p:txBody>
        </p:sp>
        <p:cxnSp>
          <p:nvCxnSpPr>
            <p:cNvPr id="46120" name="AutoShape 20"/>
            <p:cNvCxnSpPr>
              <a:cxnSpLocks noChangeShapeType="1"/>
              <a:stCxn id="46119" idx="3"/>
              <a:endCxn id="46117" idx="1"/>
            </p:cNvCxnSpPr>
            <p:nvPr/>
          </p:nvCxnSpPr>
          <p:spPr bwMode="auto">
            <a:xfrm>
              <a:off x="3613" y="3309"/>
              <a:ext cx="192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</p:grpSp>
      <p:grpSp>
        <p:nvGrpSpPr>
          <p:cNvPr id="46092" name="Group 21"/>
          <p:cNvGrpSpPr>
            <a:grpSpLocks/>
          </p:cNvGrpSpPr>
          <p:nvPr/>
        </p:nvGrpSpPr>
        <p:grpSpPr bwMode="auto">
          <a:xfrm>
            <a:off x="6040438" y="5019675"/>
            <a:ext cx="838200" cy="466725"/>
            <a:chOff x="3805" y="3162"/>
            <a:chExt cx="528" cy="294"/>
          </a:xfrm>
        </p:grpSpPr>
        <p:sp>
          <p:nvSpPr>
            <p:cNvPr id="46117" name="Text Box 22"/>
            <p:cNvSpPr txBox="1">
              <a:spLocks noChangeArrowheads="1"/>
            </p:cNvSpPr>
            <p:nvPr/>
          </p:nvSpPr>
          <p:spPr bwMode="auto">
            <a:xfrm>
              <a:off x="3805" y="3162"/>
              <a:ext cx="336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rPr>
                <a:t>64</a:t>
              </a:r>
            </a:p>
          </p:txBody>
        </p:sp>
        <p:cxnSp>
          <p:nvCxnSpPr>
            <p:cNvPr id="46118" name="AutoShape 23"/>
            <p:cNvCxnSpPr>
              <a:cxnSpLocks noChangeShapeType="1"/>
              <a:stCxn id="46117" idx="3"/>
              <a:endCxn id="46085" idx="1"/>
            </p:cNvCxnSpPr>
            <p:nvPr/>
          </p:nvCxnSpPr>
          <p:spPr bwMode="auto">
            <a:xfrm>
              <a:off x="4141" y="3309"/>
              <a:ext cx="192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</p:grpSp>
      <p:grpSp>
        <p:nvGrpSpPr>
          <p:cNvPr id="46093" name="Group 24"/>
          <p:cNvGrpSpPr>
            <a:grpSpLocks/>
          </p:cNvGrpSpPr>
          <p:nvPr/>
        </p:nvGrpSpPr>
        <p:grpSpPr bwMode="auto">
          <a:xfrm>
            <a:off x="2535238" y="5553075"/>
            <a:ext cx="647700" cy="466725"/>
            <a:chOff x="1597" y="3498"/>
            <a:chExt cx="408" cy="294"/>
          </a:xfrm>
        </p:grpSpPr>
        <p:sp>
          <p:nvSpPr>
            <p:cNvPr id="46115" name="Text Box 25"/>
            <p:cNvSpPr txBox="1">
              <a:spLocks noChangeArrowheads="1"/>
            </p:cNvSpPr>
            <p:nvPr/>
          </p:nvSpPr>
          <p:spPr bwMode="auto">
            <a:xfrm>
              <a:off x="1597" y="3498"/>
              <a:ext cx="229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rPr>
                <a:t>1</a:t>
              </a:r>
            </a:p>
          </p:txBody>
        </p:sp>
        <p:cxnSp>
          <p:nvCxnSpPr>
            <p:cNvPr id="46116" name="AutoShape 26"/>
            <p:cNvCxnSpPr>
              <a:cxnSpLocks noChangeShapeType="1"/>
              <a:stCxn id="46115" idx="3"/>
              <a:endCxn id="46113" idx="1"/>
            </p:cNvCxnSpPr>
            <p:nvPr/>
          </p:nvCxnSpPr>
          <p:spPr bwMode="auto">
            <a:xfrm>
              <a:off x="1826" y="3645"/>
              <a:ext cx="179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</p:grpSp>
      <p:grpSp>
        <p:nvGrpSpPr>
          <p:cNvPr id="46094" name="Group 27"/>
          <p:cNvGrpSpPr>
            <a:grpSpLocks/>
          </p:cNvGrpSpPr>
          <p:nvPr/>
        </p:nvGrpSpPr>
        <p:grpSpPr bwMode="auto">
          <a:xfrm>
            <a:off x="3182938" y="5553075"/>
            <a:ext cx="647700" cy="466725"/>
            <a:chOff x="2005" y="3498"/>
            <a:chExt cx="408" cy="294"/>
          </a:xfrm>
        </p:grpSpPr>
        <p:sp>
          <p:nvSpPr>
            <p:cNvPr id="46113" name="Text Box 28"/>
            <p:cNvSpPr txBox="1">
              <a:spLocks noChangeArrowheads="1"/>
            </p:cNvSpPr>
            <p:nvPr/>
          </p:nvSpPr>
          <p:spPr bwMode="auto">
            <a:xfrm>
              <a:off x="2005" y="3498"/>
              <a:ext cx="229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rPr>
                <a:t>2</a:t>
              </a:r>
            </a:p>
          </p:txBody>
        </p:sp>
        <p:cxnSp>
          <p:nvCxnSpPr>
            <p:cNvPr id="46114" name="AutoShape 29"/>
            <p:cNvCxnSpPr>
              <a:cxnSpLocks noChangeShapeType="1"/>
              <a:stCxn id="46113" idx="3"/>
              <a:endCxn id="46111" idx="1"/>
            </p:cNvCxnSpPr>
            <p:nvPr/>
          </p:nvCxnSpPr>
          <p:spPr bwMode="auto">
            <a:xfrm>
              <a:off x="2234" y="3645"/>
              <a:ext cx="179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</p:grpSp>
      <p:grpSp>
        <p:nvGrpSpPr>
          <p:cNvPr id="46095" name="Group 30"/>
          <p:cNvGrpSpPr>
            <a:grpSpLocks/>
          </p:cNvGrpSpPr>
          <p:nvPr/>
        </p:nvGrpSpPr>
        <p:grpSpPr bwMode="auto">
          <a:xfrm>
            <a:off x="3830638" y="5553075"/>
            <a:ext cx="630237" cy="466725"/>
            <a:chOff x="2413" y="3498"/>
            <a:chExt cx="397" cy="294"/>
          </a:xfrm>
        </p:grpSpPr>
        <p:sp>
          <p:nvSpPr>
            <p:cNvPr id="46111" name="Text Box 31"/>
            <p:cNvSpPr txBox="1">
              <a:spLocks noChangeArrowheads="1"/>
            </p:cNvSpPr>
            <p:nvPr/>
          </p:nvSpPr>
          <p:spPr bwMode="auto">
            <a:xfrm>
              <a:off x="2413" y="3498"/>
              <a:ext cx="229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rPr>
                <a:t>3</a:t>
              </a:r>
            </a:p>
          </p:txBody>
        </p:sp>
        <p:cxnSp>
          <p:nvCxnSpPr>
            <p:cNvPr id="46112" name="AutoShape 32"/>
            <p:cNvCxnSpPr>
              <a:cxnSpLocks noChangeShapeType="1"/>
              <a:stCxn id="46111" idx="3"/>
              <a:endCxn id="46109" idx="1"/>
            </p:cNvCxnSpPr>
            <p:nvPr/>
          </p:nvCxnSpPr>
          <p:spPr bwMode="auto">
            <a:xfrm>
              <a:off x="2642" y="3645"/>
              <a:ext cx="168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</p:grpSp>
      <p:grpSp>
        <p:nvGrpSpPr>
          <p:cNvPr id="46096" name="Group 33"/>
          <p:cNvGrpSpPr>
            <a:grpSpLocks/>
          </p:cNvGrpSpPr>
          <p:nvPr/>
        </p:nvGrpSpPr>
        <p:grpSpPr bwMode="auto">
          <a:xfrm>
            <a:off x="4460875" y="5553075"/>
            <a:ext cx="606425" cy="466725"/>
            <a:chOff x="2810" y="3498"/>
            <a:chExt cx="382" cy="294"/>
          </a:xfrm>
        </p:grpSpPr>
        <p:sp>
          <p:nvSpPr>
            <p:cNvPr id="46109" name="Text Box 34"/>
            <p:cNvSpPr txBox="1">
              <a:spLocks noChangeArrowheads="1"/>
            </p:cNvSpPr>
            <p:nvPr/>
          </p:nvSpPr>
          <p:spPr bwMode="auto">
            <a:xfrm>
              <a:off x="2810" y="3498"/>
              <a:ext cx="229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rPr>
                <a:t>5</a:t>
              </a:r>
            </a:p>
          </p:txBody>
        </p:sp>
        <p:cxnSp>
          <p:nvCxnSpPr>
            <p:cNvPr id="46110" name="AutoShape 35"/>
            <p:cNvCxnSpPr>
              <a:cxnSpLocks noChangeShapeType="1"/>
              <a:stCxn id="46109" idx="3"/>
              <a:endCxn id="46107" idx="1"/>
            </p:cNvCxnSpPr>
            <p:nvPr/>
          </p:nvCxnSpPr>
          <p:spPr bwMode="auto">
            <a:xfrm>
              <a:off x="3039" y="3645"/>
              <a:ext cx="153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</p:grpSp>
      <p:grpSp>
        <p:nvGrpSpPr>
          <p:cNvPr id="46097" name="Group 36"/>
          <p:cNvGrpSpPr>
            <a:grpSpLocks/>
          </p:cNvGrpSpPr>
          <p:nvPr/>
        </p:nvGrpSpPr>
        <p:grpSpPr bwMode="auto">
          <a:xfrm>
            <a:off x="5067300" y="5553075"/>
            <a:ext cx="592138" cy="466725"/>
            <a:chOff x="3192" y="3498"/>
            <a:chExt cx="373" cy="294"/>
          </a:xfrm>
        </p:grpSpPr>
        <p:sp>
          <p:nvSpPr>
            <p:cNvPr id="46107" name="Text Box 37"/>
            <p:cNvSpPr txBox="1">
              <a:spLocks noChangeArrowheads="1"/>
            </p:cNvSpPr>
            <p:nvPr/>
          </p:nvSpPr>
          <p:spPr bwMode="auto">
            <a:xfrm>
              <a:off x="3192" y="3498"/>
              <a:ext cx="229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rPr>
                <a:t>8</a:t>
              </a:r>
            </a:p>
          </p:txBody>
        </p:sp>
        <p:cxnSp>
          <p:nvCxnSpPr>
            <p:cNvPr id="46108" name="AutoShape 38"/>
            <p:cNvCxnSpPr>
              <a:cxnSpLocks noChangeShapeType="1"/>
              <a:stCxn id="46107" idx="3"/>
              <a:endCxn id="46105" idx="1"/>
            </p:cNvCxnSpPr>
            <p:nvPr/>
          </p:nvCxnSpPr>
          <p:spPr bwMode="auto">
            <a:xfrm>
              <a:off x="3421" y="3645"/>
              <a:ext cx="144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</p:grpSp>
      <p:grpSp>
        <p:nvGrpSpPr>
          <p:cNvPr id="46098" name="Group 39"/>
          <p:cNvGrpSpPr>
            <a:grpSpLocks/>
          </p:cNvGrpSpPr>
          <p:nvPr/>
        </p:nvGrpSpPr>
        <p:grpSpPr bwMode="auto">
          <a:xfrm>
            <a:off x="5659438" y="5553075"/>
            <a:ext cx="762000" cy="466725"/>
            <a:chOff x="3565" y="3498"/>
            <a:chExt cx="480" cy="294"/>
          </a:xfrm>
        </p:grpSpPr>
        <p:sp>
          <p:nvSpPr>
            <p:cNvPr id="46105" name="Text Box 40"/>
            <p:cNvSpPr txBox="1">
              <a:spLocks noChangeArrowheads="1"/>
            </p:cNvSpPr>
            <p:nvPr/>
          </p:nvSpPr>
          <p:spPr bwMode="auto">
            <a:xfrm>
              <a:off x="3565" y="3498"/>
              <a:ext cx="336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sz="2400"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rPr>
                <a:t>13</a:t>
              </a:r>
            </a:p>
          </p:txBody>
        </p:sp>
        <p:cxnSp>
          <p:nvCxnSpPr>
            <p:cNvPr id="46106" name="AutoShape 41"/>
            <p:cNvCxnSpPr>
              <a:cxnSpLocks noChangeShapeType="1"/>
              <a:stCxn id="46105" idx="3"/>
              <a:endCxn id="46103" idx="1"/>
            </p:cNvCxnSpPr>
            <p:nvPr/>
          </p:nvCxnSpPr>
          <p:spPr bwMode="auto">
            <a:xfrm>
              <a:off x="3901" y="3645"/>
              <a:ext cx="144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</p:grpSp>
      <p:grpSp>
        <p:nvGrpSpPr>
          <p:cNvPr id="46099" name="Group 42"/>
          <p:cNvGrpSpPr>
            <a:grpSpLocks/>
          </p:cNvGrpSpPr>
          <p:nvPr/>
        </p:nvGrpSpPr>
        <p:grpSpPr bwMode="auto">
          <a:xfrm>
            <a:off x="6421438" y="5553075"/>
            <a:ext cx="762000" cy="466725"/>
            <a:chOff x="4045" y="3498"/>
            <a:chExt cx="480" cy="294"/>
          </a:xfrm>
        </p:grpSpPr>
        <p:sp>
          <p:nvSpPr>
            <p:cNvPr id="46103" name="Text Box 43"/>
            <p:cNvSpPr txBox="1">
              <a:spLocks noChangeArrowheads="1"/>
            </p:cNvSpPr>
            <p:nvPr/>
          </p:nvSpPr>
          <p:spPr bwMode="auto">
            <a:xfrm>
              <a:off x="4045" y="3498"/>
              <a:ext cx="336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rPr>
                <a:t>21</a:t>
              </a:r>
            </a:p>
          </p:txBody>
        </p:sp>
        <p:cxnSp>
          <p:nvCxnSpPr>
            <p:cNvPr id="46104" name="AutoShape 44"/>
            <p:cNvCxnSpPr>
              <a:cxnSpLocks noChangeShapeType="1"/>
              <a:stCxn id="46103" idx="3"/>
              <a:endCxn id="46086" idx="1"/>
            </p:cNvCxnSpPr>
            <p:nvPr/>
          </p:nvCxnSpPr>
          <p:spPr bwMode="auto">
            <a:xfrm>
              <a:off x="4381" y="3645"/>
              <a:ext cx="144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</p:grpSp>
      <p:sp>
        <p:nvSpPr>
          <p:cNvPr id="46100" name="Text Box 45"/>
          <p:cNvSpPr txBox="1">
            <a:spLocks noChangeArrowheads="1"/>
          </p:cNvSpPr>
          <p:nvPr/>
        </p:nvSpPr>
        <p:spPr bwMode="auto">
          <a:xfrm>
            <a:off x="7772400" y="5038725"/>
            <a:ext cx="1065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Brutus</a:t>
            </a:r>
          </a:p>
        </p:txBody>
      </p:sp>
      <p:sp>
        <p:nvSpPr>
          <p:cNvPr id="46101" name="Text Box 46"/>
          <p:cNvSpPr txBox="1">
            <a:spLocks noChangeArrowheads="1"/>
          </p:cNvSpPr>
          <p:nvPr/>
        </p:nvSpPr>
        <p:spPr bwMode="auto">
          <a:xfrm>
            <a:off x="7772400" y="5495925"/>
            <a:ext cx="116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Caesar</a:t>
            </a:r>
          </a:p>
        </p:txBody>
      </p:sp>
      <p:sp>
        <p:nvSpPr>
          <p:cNvPr id="46102" name="AutoShape 47"/>
          <p:cNvSpPr>
            <a:spLocks noChangeArrowheads="1"/>
          </p:cNvSpPr>
          <p:nvPr/>
        </p:nvSpPr>
        <p:spPr bwMode="auto">
          <a:xfrm rot="10800000">
            <a:off x="1462088" y="5305425"/>
            <a:ext cx="976312" cy="485775"/>
          </a:xfrm>
          <a:prstGeom prst="notchedRightArrow">
            <a:avLst>
              <a:gd name="adj1" fmla="val 50000"/>
              <a:gd name="adj2" fmla="val 50245"/>
            </a:avLst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02C982D-1B41-48ED-A3CB-5DCDDA783C2E}" type="slidenum">
              <a:rPr lang="en-US"/>
              <a:pPr/>
              <a:t>42</a:t>
            </a:fld>
            <a:endParaRPr lang="en-US"/>
          </a:p>
        </p:txBody>
      </p:sp>
      <p:grpSp>
        <p:nvGrpSpPr>
          <p:cNvPr id="47107" name="Group 2"/>
          <p:cNvGrpSpPr>
            <a:grpSpLocks/>
          </p:cNvGrpSpPr>
          <p:nvPr/>
        </p:nvGrpSpPr>
        <p:grpSpPr bwMode="auto">
          <a:xfrm>
            <a:off x="2514600" y="3429000"/>
            <a:ext cx="5202238" cy="1009650"/>
            <a:chOff x="1584" y="3264"/>
            <a:chExt cx="3277" cy="636"/>
          </a:xfrm>
        </p:grpSpPr>
        <p:sp>
          <p:nvSpPr>
            <p:cNvPr id="47160" name="Text Box 3"/>
            <p:cNvSpPr txBox="1">
              <a:spLocks noChangeArrowheads="1"/>
            </p:cNvSpPr>
            <p:nvPr/>
          </p:nvSpPr>
          <p:spPr bwMode="auto">
            <a:xfrm>
              <a:off x="4525" y="3600"/>
              <a:ext cx="336" cy="294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>
                  <a:solidFill>
                    <a:srgbClr val="B2B2B2"/>
                  </a:solidFill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rPr>
                <a:t>34</a:t>
              </a:r>
            </a:p>
          </p:txBody>
        </p:sp>
        <p:grpSp>
          <p:nvGrpSpPr>
            <p:cNvPr id="47161" name="Group 4"/>
            <p:cNvGrpSpPr>
              <a:grpSpLocks/>
            </p:cNvGrpSpPr>
            <p:nvPr/>
          </p:nvGrpSpPr>
          <p:grpSpPr bwMode="auto">
            <a:xfrm>
              <a:off x="1584" y="3264"/>
              <a:ext cx="3179" cy="300"/>
              <a:chOff x="1584" y="3060"/>
              <a:chExt cx="3179" cy="300"/>
            </a:xfrm>
          </p:grpSpPr>
          <p:sp>
            <p:nvSpPr>
              <p:cNvPr id="47182" name="Text Box 5"/>
              <p:cNvSpPr txBox="1">
                <a:spLocks noChangeArrowheads="1"/>
              </p:cNvSpPr>
              <p:nvPr/>
            </p:nvSpPr>
            <p:spPr bwMode="auto">
              <a:xfrm>
                <a:off x="4320" y="3060"/>
                <a:ext cx="443" cy="294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sz="2400">
                    <a:solidFill>
                      <a:srgbClr val="B2B2B2"/>
                    </a:solidFill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128</a:t>
                </a:r>
              </a:p>
            </p:txBody>
          </p:sp>
          <p:grpSp>
            <p:nvGrpSpPr>
              <p:cNvPr id="47183" name="Group 6"/>
              <p:cNvGrpSpPr>
                <a:grpSpLocks/>
              </p:cNvGrpSpPr>
              <p:nvPr/>
            </p:nvGrpSpPr>
            <p:grpSpPr bwMode="auto">
              <a:xfrm>
                <a:off x="1584" y="3060"/>
                <a:ext cx="408" cy="294"/>
                <a:chOff x="1584" y="3162"/>
                <a:chExt cx="408" cy="294"/>
              </a:xfrm>
            </p:grpSpPr>
            <p:sp>
              <p:nvSpPr>
                <p:cNvPr id="47199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1584" y="3162"/>
                  <a:ext cx="229" cy="294"/>
                </a:xfrm>
                <a:prstGeom prst="rect">
                  <a:avLst/>
                </a:prstGeom>
                <a:noFill/>
                <a:ln w="9525">
                  <a:solidFill>
                    <a:srgbClr val="C0C0C0"/>
                  </a:solidFill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1" hangingPunct="1"/>
                  <a:r>
                    <a:rPr lang="en-US" sz="2400">
                      <a:solidFill>
                        <a:srgbClr val="B2B2B2"/>
                      </a:solidFill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2</a:t>
                  </a:r>
                </a:p>
              </p:txBody>
            </p:sp>
            <p:cxnSp>
              <p:nvCxnSpPr>
                <p:cNvPr id="47200" name="AutoShape 8"/>
                <p:cNvCxnSpPr>
                  <a:cxnSpLocks noChangeShapeType="1"/>
                  <a:stCxn id="47199" idx="3"/>
                  <a:endCxn id="47197" idx="1"/>
                </p:cNvCxnSpPr>
                <p:nvPr/>
              </p:nvCxnSpPr>
              <p:spPr bwMode="auto">
                <a:xfrm>
                  <a:off x="1813" y="3309"/>
                  <a:ext cx="179" cy="0"/>
                </a:xfrm>
                <a:prstGeom prst="straightConnector1">
                  <a:avLst/>
                </a:prstGeom>
                <a:noFill/>
                <a:ln w="9525">
                  <a:solidFill>
                    <a:srgbClr val="C0C0C0"/>
                  </a:solidFill>
                  <a:miter lim="800000"/>
                  <a:headEnd/>
                  <a:tailEnd type="triangle" w="med" len="med"/>
                </a:ln>
              </p:spPr>
            </p:cxnSp>
          </p:grpSp>
          <p:grpSp>
            <p:nvGrpSpPr>
              <p:cNvPr id="47184" name="Group 9"/>
              <p:cNvGrpSpPr>
                <a:grpSpLocks/>
              </p:cNvGrpSpPr>
              <p:nvPr/>
            </p:nvGrpSpPr>
            <p:grpSpPr bwMode="auto">
              <a:xfrm>
                <a:off x="1992" y="3060"/>
                <a:ext cx="421" cy="294"/>
                <a:chOff x="1992" y="3162"/>
                <a:chExt cx="421" cy="294"/>
              </a:xfrm>
            </p:grpSpPr>
            <p:sp>
              <p:nvSpPr>
                <p:cNvPr id="47197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1992" y="3162"/>
                  <a:ext cx="229" cy="294"/>
                </a:xfrm>
                <a:prstGeom prst="rect">
                  <a:avLst/>
                </a:prstGeom>
                <a:noFill/>
                <a:ln w="9525">
                  <a:solidFill>
                    <a:srgbClr val="C0C0C0"/>
                  </a:solidFill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1" hangingPunct="1"/>
                  <a:r>
                    <a:rPr lang="en-US" sz="2400">
                      <a:solidFill>
                        <a:srgbClr val="B2B2B2"/>
                      </a:solidFill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4</a:t>
                  </a:r>
                </a:p>
              </p:txBody>
            </p:sp>
            <p:cxnSp>
              <p:nvCxnSpPr>
                <p:cNvPr id="47198" name="AutoShape 11"/>
                <p:cNvCxnSpPr>
                  <a:cxnSpLocks noChangeShapeType="1"/>
                  <a:stCxn id="47197" idx="3"/>
                  <a:endCxn id="47195" idx="1"/>
                </p:cNvCxnSpPr>
                <p:nvPr/>
              </p:nvCxnSpPr>
              <p:spPr bwMode="auto">
                <a:xfrm>
                  <a:off x="2221" y="3309"/>
                  <a:ext cx="192" cy="0"/>
                </a:xfrm>
                <a:prstGeom prst="straightConnector1">
                  <a:avLst/>
                </a:prstGeom>
                <a:noFill/>
                <a:ln w="9525">
                  <a:solidFill>
                    <a:srgbClr val="C0C0C0"/>
                  </a:solidFill>
                  <a:miter lim="800000"/>
                  <a:headEnd/>
                  <a:tailEnd type="triangle" w="med" len="med"/>
                </a:ln>
              </p:spPr>
            </p:cxnSp>
          </p:grpSp>
          <p:grpSp>
            <p:nvGrpSpPr>
              <p:cNvPr id="47185" name="Group 12"/>
              <p:cNvGrpSpPr>
                <a:grpSpLocks/>
              </p:cNvGrpSpPr>
              <p:nvPr/>
            </p:nvGrpSpPr>
            <p:grpSpPr bwMode="auto">
              <a:xfrm>
                <a:off x="2413" y="3060"/>
                <a:ext cx="384" cy="294"/>
                <a:chOff x="2413" y="3162"/>
                <a:chExt cx="384" cy="294"/>
              </a:xfrm>
            </p:grpSpPr>
            <p:sp>
              <p:nvSpPr>
                <p:cNvPr id="47195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2413" y="3162"/>
                  <a:ext cx="229" cy="294"/>
                </a:xfrm>
                <a:prstGeom prst="rect">
                  <a:avLst/>
                </a:prstGeom>
                <a:noFill/>
                <a:ln w="9525">
                  <a:solidFill>
                    <a:srgbClr val="C0C0C0"/>
                  </a:solidFill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1" hangingPunct="1"/>
                  <a:r>
                    <a:rPr lang="en-US" sz="2400">
                      <a:solidFill>
                        <a:srgbClr val="B2B2B2"/>
                      </a:solidFill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8</a:t>
                  </a:r>
                </a:p>
              </p:txBody>
            </p:sp>
            <p:cxnSp>
              <p:nvCxnSpPr>
                <p:cNvPr id="47196" name="AutoShape 14"/>
                <p:cNvCxnSpPr>
                  <a:cxnSpLocks noChangeShapeType="1"/>
                  <a:stCxn id="47195" idx="3"/>
                  <a:endCxn id="47193" idx="1"/>
                </p:cNvCxnSpPr>
                <p:nvPr/>
              </p:nvCxnSpPr>
              <p:spPr bwMode="auto">
                <a:xfrm>
                  <a:off x="2642" y="3309"/>
                  <a:ext cx="155" cy="0"/>
                </a:xfrm>
                <a:prstGeom prst="straightConnector1">
                  <a:avLst/>
                </a:prstGeom>
                <a:noFill/>
                <a:ln w="9525">
                  <a:solidFill>
                    <a:srgbClr val="C0C0C0"/>
                  </a:solidFill>
                  <a:miter lim="800000"/>
                  <a:headEnd/>
                  <a:tailEnd type="triangle" w="med" len="med"/>
                </a:ln>
              </p:spPr>
            </p:cxnSp>
          </p:grpSp>
          <p:grpSp>
            <p:nvGrpSpPr>
              <p:cNvPr id="47186" name="Group 15"/>
              <p:cNvGrpSpPr>
                <a:grpSpLocks/>
              </p:cNvGrpSpPr>
              <p:nvPr/>
            </p:nvGrpSpPr>
            <p:grpSpPr bwMode="auto">
              <a:xfrm>
                <a:off x="2797" y="3060"/>
                <a:ext cx="480" cy="294"/>
                <a:chOff x="2797" y="3162"/>
                <a:chExt cx="480" cy="294"/>
              </a:xfrm>
            </p:grpSpPr>
            <p:sp>
              <p:nvSpPr>
                <p:cNvPr id="47193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2797" y="3162"/>
                  <a:ext cx="336" cy="294"/>
                </a:xfrm>
                <a:prstGeom prst="rect">
                  <a:avLst/>
                </a:prstGeom>
                <a:noFill/>
                <a:ln w="9525">
                  <a:solidFill>
                    <a:srgbClr val="C0C0C0"/>
                  </a:solidFill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1" hangingPunct="1"/>
                  <a:r>
                    <a:rPr lang="en-US" sz="2400">
                      <a:solidFill>
                        <a:srgbClr val="B2B2B2"/>
                      </a:solidFill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16</a:t>
                  </a:r>
                </a:p>
              </p:txBody>
            </p:sp>
            <p:cxnSp>
              <p:nvCxnSpPr>
                <p:cNvPr id="47194" name="AutoShape 17"/>
                <p:cNvCxnSpPr>
                  <a:cxnSpLocks noChangeShapeType="1"/>
                  <a:stCxn id="47193" idx="3"/>
                  <a:endCxn id="47191" idx="1"/>
                </p:cNvCxnSpPr>
                <p:nvPr/>
              </p:nvCxnSpPr>
              <p:spPr bwMode="auto">
                <a:xfrm>
                  <a:off x="3133" y="3309"/>
                  <a:ext cx="144" cy="0"/>
                </a:xfrm>
                <a:prstGeom prst="straightConnector1">
                  <a:avLst/>
                </a:prstGeom>
                <a:noFill/>
                <a:ln w="9525">
                  <a:solidFill>
                    <a:srgbClr val="C0C0C0"/>
                  </a:solidFill>
                  <a:miter lim="800000"/>
                  <a:headEnd/>
                  <a:tailEnd type="triangle" w="med" len="med"/>
                </a:ln>
              </p:spPr>
            </p:cxnSp>
          </p:grpSp>
          <p:grpSp>
            <p:nvGrpSpPr>
              <p:cNvPr id="47187" name="Group 18"/>
              <p:cNvGrpSpPr>
                <a:grpSpLocks/>
              </p:cNvGrpSpPr>
              <p:nvPr/>
            </p:nvGrpSpPr>
            <p:grpSpPr bwMode="auto">
              <a:xfrm>
                <a:off x="3277" y="3066"/>
                <a:ext cx="528" cy="294"/>
                <a:chOff x="3277" y="3162"/>
                <a:chExt cx="528" cy="294"/>
              </a:xfrm>
            </p:grpSpPr>
            <p:sp>
              <p:nvSpPr>
                <p:cNvPr id="47191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3277" y="3162"/>
                  <a:ext cx="336" cy="294"/>
                </a:xfrm>
                <a:prstGeom prst="rect">
                  <a:avLst/>
                </a:prstGeom>
                <a:noFill/>
                <a:ln w="9525">
                  <a:solidFill>
                    <a:srgbClr val="C0C0C0"/>
                  </a:solidFill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1" hangingPunct="1"/>
                  <a:r>
                    <a:rPr lang="en-US" sz="2400">
                      <a:solidFill>
                        <a:srgbClr val="B2B2B2"/>
                      </a:solidFill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32</a:t>
                  </a:r>
                </a:p>
              </p:txBody>
            </p:sp>
            <p:cxnSp>
              <p:nvCxnSpPr>
                <p:cNvPr id="47192" name="AutoShape 20"/>
                <p:cNvCxnSpPr>
                  <a:cxnSpLocks noChangeShapeType="1"/>
                  <a:stCxn id="47191" idx="3"/>
                  <a:endCxn id="47189" idx="1"/>
                </p:cNvCxnSpPr>
                <p:nvPr/>
              </p:nvCxnSpPr>
              <p:spPr bwMode="auto">
                <a:xfrm>
                  <a:off x="3613" y="3309"/>
                  <a:ext cx="192" cy="0"/>
                </a:xfrm>
                <a:prstGeom prst="straightConnector1">
                  <a:avLst/>
                </a:prstGeom>
                <a:noFill/>
                <a:ln w="9525">
                  <a:solidFill>
                    <a:srgbClr val="C0C0C0"/>
                  </a:solidFill>
                  <a:miter lim="800000"/>
                  <a:headEnd/>
                  <a:tailEnd type="triangle" w="med" len="med"/>
                </a:ln>
              </p:spPr>
            </p:cxnSp>
          </p:grpSp>
          <p:grpSp>
            <p:nvGrpSpPr>
              <p:cNvPr id="47188" name="Group 21"/>
              <p:cNvGrpSpPr>
                <a:grpSpLocks/>
              </p:cNvGrpSpPr>
              <p:nvPr/>
            </p:nvGrpSpPr>
            <p:grpSpPr bwMode="auto">
              <a:xfrm>
                <a:off x="3805" y="3066"/>
                <a:ext cx="528" cy="294"/>
                <a:chOff x="3805" y="3162"/>
                <a:chExt cx="528" cy="294"/>
              </a:xfrm>
            </p:grpSpPr>
            <p:sp>
              <p:nvSpPr>
                <p:cNvPr id="47189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3805" y="3162"/>
                  <a:ext cx="336" cy="294"/>
                </a:xfrm>
                <a:prstGeom prst="rect">
                  <a:avLst/>
                </a:prstGeom>
                <a:noFill/>
                <a:ln w="9525">
                  <a:solidFill>
                    <a:srgbClr val="C0C0C0"/>
                  </a:solidFill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1" hangingPunct="1"/>
                  <a:r>
                    <a:rPr lang="en-US" sz="2400">
                      <a:solidFill>
                        <a:srgbClr val="B2B2B2"/>
                      </a:solidFill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64</a:t>
                  </a:r>
                </a:p>
              </p:txBody>
            </p:sp>
            <p:cxnSp>
              <p:nvCxnSpPr>
                <p:cNvPr id="47190" name="AutoShape 23"/>
                <p:cNvCxnSpPr>
                  <a:cxnSpLocks noChangeShapeType="1"/>
                  <a:stCxn id="47189" idx="3"/>
                  <a:endCxn id="47182" idx="1"/>
                </p:cNvCxnSpPr>
                <p:nvPr/>
              </p:nvCxnSpPr>
              <p:spPr bwMode="auto">
                <a:xfrm>
                  <a:off x="4141" y="3309"/>
                  <a:ext cx="192" cy="0"/>
                </a:xfrm>
                <a:prstGeom prst="straightConnector1">
                  <a:avLst/>
                </a:prstGeom>
                <a:noFill/>
                <a:ln w="9525">
                  <a:solidFill>
                    <a:srgbClr val="C0C0C0"/>
                  </a:solidFill>
                  <a:miter lim="800000"/>
                  <a:headEnd/>
                  <a:tailEnd type="triangle" w="med" len="med"/>
                </a:ln>
              </p:spPr>
            </p:cxnSp>
          </p:grpSp>
        </p:grpSp>
        <p:grpSp>
          <p:nvGrpSpPr>
            <p:cNvPr id="47162" name="Group 24"/>
            <p:cNvGrpSpPr>
              <a:grpSpLocks/>
            </p:cNvGrpSpPr>
            <p:nvPr/>
          </p:nvGrpSpPr>
          <p:grpSpPr bwMode="auto">
            <a:xfrm>
              <a:off x="1597" y="3600"/>
              <a:ext cx="408" cy="294"/>
              <a:chOff x="1597" y="3498"/>
              <a:chExt cx="408" cy="294"/>
            </a:xfrm>
          </p:grpSpPr>
          <p:sp>
            <p:nvSpPr>
              <p:cNvPr id="47180" name="Text Box 25"/>
              <p:cNvSpPr txBox="1">
                <a:spLocks noChangeArrowheads="1"/>
              </p:cNvSpPr>
              <p:nvPr/>
            </p:nvSpPr>
            <p:spPr bwMode="auto">
              <a:xfrm>
                <a:off x="1597" y="3498"/>
                <a:ext cx="229" cy="294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sz="2400">
                    <a:solidFill>
                      <a:srgbClr val="B2B2B2"/>
                    </a:solidFill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1</a:t>
                </a:r>
              </a:p>
            </p:txBody>
          </p:sp>
          <p:cxnSp>
            <p:nvCxnSpPr>
              <p:cNvPr id="47181" name="AutoShape 26"/>
              <p:cNvCxnSpPr>
                <a:cxnSpLocks noChangeShapeType="1"/>
                <a:stCxn id="47180" idx="3"/>
                <a:endCxn id="47178" idx="1"/>
              </p:cNvCxnSpPr>
              <p:nvPr/>
            </p:nvCxnSpPr>
            <p:spPr bwMode="auto">
              <a:xfrm>
                <a:off x="1826" y="3645"/>
                <a:ext cx="179" cy="0"/>
              </a:xfrm>
              <a:prstGeom prst="straightConnector1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 type="triangle" w="med" len="med"/>
              </a:ln>
            </p:spPr>
          </p:cxnSp>
        </p:grpSp>
        <p:grpSp>
          <p:nvGrpSpPr>
            <p:cNvPr id="47163" name="Group 27"/>
            <p:cNvGrpSpPr>
              <a:grpSpLocks/>
            </p:cNvGrpSpPr>
            <p:nvPr/>
          </p:nvGrpSpPr>
          <p:grpSpPr bwMode="auto">
            <a:xfrm>
              <a:off x="2005" y="3600"/>
              <a:ext cx="408" cy="294"/>
              <a:chOff x="2005" y="3498"/>
              <a:chExt cx="408" cy="294"/>
            </a:xfrm>
          </p:grpSpPr>
          <p:sp>
            <p:nvSpPr>
              <p:cNvPr id="47178" name="Text Box 28"/>
              <p:cNvSpPr txBox="1">
                <a:spLocks noChangeArrowheads="1"/>
              </p:cNvSpPr>
              <p:nvPr/>
            </p:nvSpPr>
            <p:spPr bwMode="auto">
              <a:xfrm>
                <a:off x="2005" y="3498"/>
                <a:ext cx="229" cy="294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sz="2400">
                    <a:solidFill>
                      <a:srgbClr val="B2B2B2"/>
                    </a:solidFill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2</a:t>
                </a:r>
              </a:p>
            </p:txBody>
          </p:sp>
          <p:cxnSp>
            <p:nvCxnSpPr>
              <p:cNvPr id="47179" name="AutoShape 29"/>
              <p:cNvCxnSpPr>
                <a:cxnSpLocks noChangeShapeType="1"/>
                <a:stCxn id="47178" idx="3"/>
                <a:endCxn id="47176" idx="1"/>
              </p:cNvCxnSpPr>
              <p:nvPr/>
            </p:nvCxnSpPr>
            <p:spPr bwMode="auto">
              <a:xfrm>
                <a:off x="2234" y="3645"/>
                <a:ext cx="179" cy="0"/>
              </a:xfrm>
              <a:prstGeom prst="straightConnector1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 type="triangle" w="med" len="med"/>
              </a:ln>
            </p:spPr>
          </p:cxnSp>
        </p:grpSp>
        <p:grpSp>
          <p:nvGrpSpPr>
            <p:cNvPr id="47164" name="Group 30"/>
            <p:cNvGrpSpPr>
              <a:grpSpLocks/>
            </p:cNvGrpSpPr>
            <p:nvPr/>
          </p:nvGrpSpPr>
          <p:grpSpPr bwMode="auto">
            <a:xfrm>
              <a:off x="2413" y="3606"/>
              <a:ext cx="397" cy="294"/>
              <a:chOff x="2413" y="3498"/>
              <a:chExt cx="397" cy="294"/>
            </a:xfrm>
          </p:grpSpPr>
          <p:sp>
            <p:nvSpPr>
              <p:cNvPr id="47176" name="Text Box 31"/>
              <p:cNvSpPr txBox="1">
                <a:spLocks noChangeArrowheads="1"/>
              </p:cNvSpPr>
              <p:nvPr/>
            </p:nvSpPr>
            <p:spPr bwMode="auto">
              <a:xfrm>
                <a:off x="2413" y="3498"/>
                <a:ext cx="229" cy="294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sz="2400">
                    <a:solidFill>
                      <a:srgbClr val="B2B2B2"/>
                    </a:solidFill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3</a:t>
                </a:r>
              </a:p>
            </p:txBody>
          </p:sp>
          <p:cxnSp>
            <p:nvCxnSpPr>
              <p:cNvPr id="47177" name="AutoShape 32"/>
              <p:cNvCxnSpPr>
                <a:cxnSpLocks noChangeShapeType="1"/>
                <a:stCxn id="47176" idx="3"/>
                <a:endCxn id="47174" idx="1"/>
              </p:cNvCxnSpPr>
              <p:nvPr/>
            </p:nvCxnSpPr>
            <p:spPr bwMode="auto">
              <a:xfrm>
                <a:off x="2642" y="3645"/>
                <a:ext cx="168" cy="0"/>
              </a:xfrm>
              <a:prstGeom prst="straightConnector1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 type="triangle" w="med" len="med"/>
              </a:ln>
            </p:spPr>
          </p:cxnSp>
        </p:grpSp>
        <p:grpSp>
          <p:nvGrpSpPr>
            <p:cNvPr id="47165" name="Group 33"/>
            <p:cNvGrpSpPr>
              <a:grpSpLocks/>
            </p:cNvGrpSpPr>
            <p:nvPr/>
          </p:nvGrpSpPr>
          <p:grpSpPr bwMode="auto">
            <a:xfrm>
              <a:off x="2810" y="3600"/>
              <a:ext cx="382" cy="294"/>
              <a:chOff x="2810" y="3498"/>
              <a:chExt cx="382" cy="294"/>
            </a:xfrm>
          </p:grpSpPr>
          <p:sp>
            <p:nvSpPr>
              <p:cNvPr id="47174" name="Text Box 34"/>
              <p:cNvSpPr txBox="1">
                <a:spLocks noChangeArrowheads="1"/>
              </p:cNvSpPr>
              <p:nvPr/>
            </p:nvSpPr>
            <p:spPr bwMode="auto">
              <a:xfrm>
                <a:off x="2810" y="3498"/>
                <a:ext cx="229" cy="294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sz="2400">
                    <a:solidFill>
                      <a:srgbClr val="B2B2B2"/>
                    </a:solidFill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5</a:t>
                </a:r>
              </a:p>
            </p:txBody>
          </p:sp>
          <p:cxnSp>
            <p:nvCxnSpPr>
              <p:cNvPr id="47175" name="AutoShape 35"/>
              <p:cNvCxnSpPr>
                <a:cxnSpLocks noChangeShapeType="1"/>
                <a:stCxn id="47174" idx="3"/>
                <a:endCxn id="47172" idx="1"/>
              </p:cNvCxnSpPr>
              <p:nvPr/>
            </p:nvCxnSpPr>
            <p:spPr bwMode="auto">
              <a:xfrm>
                <a:off x="3039" y="3645"/>
                <a:ext cx="153" cy="0"/>
              </a:xfrm>
              <a:prstGeom prst="straightConnector1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 type="triangle" w="med" len="med"/>
              </a:ln>
            </p:spPr>
          </p:cxnSp>
        </p:grpSp>
        <p:grpSp>
          <p:nvGrpSpPr>
            <p:cNvPr id="47166" name="Group 36"/>
            <p:cNvGrpSpPr>
              <a:grpSpLocks/>
            </p:cNvGrpSpPr>
            <p:nvPr/>
          </p:nvGrpSpPr>
          <p:grpSpPr bwMode="auto">
            <a:xfrm>
              <a:off x="3192" y="3600"/>
              <a:ext cx="373" cy="294"/>
              <a:chOff x="3192" y="3498"/>
              <a:chExt cx="373" cy="294"/>
            </a:xfrm>
          </p:grpSpPr>
          <p:sp>
            <p:nvSpPr>
              <p:cNvPr id="47172" name="Text Box 37"/>
              <p:cNvSpPr txBox="1">
                <a:spLocks noChangeArrowheads="1"/>
              </p:cNvSpPr>
              <p:nvPr/>
            </p:nvSpPr>
            <p:spPr bwMode="auto">
              <a:xfrm>
                <a:off x="3192" y="3498"/>
                <a:ext cx="229" cy="294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sz="2400">
                    <a:solidFill>
                      <a:srgbClr val="B2B2B2"/>
                    </a:solidFill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8</a:t>
                </a:r>
              </a:p>
            </p:txBody>
          </p:sp>
          <p:cxnSp>
            <p:nvCxnSpPr>
              <p:cNvPr id="47173" name="AutoShape 38"/>
              <p:cNvCxnSpPr>
                <a:cxnSpLocks noChangeShapeType="1"/>
                <a:stCxn id="47172" idx="3"/>
                <a:endCxn id="47167" idx="1"/>
              </p:cNvCxnSpPr>
              <p:nvPr/>
            </p:nvCxnSpPr>
            <p:spPr bwMode="auto">
              <a:xfrm>
                <a:off x="3421" y="3645"/>
                <a:ext cx="144" cy="0"/>
              </a:xfrm>
              <a:prstGeom prst="straightConnector1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 type="triangle" w="med" len="med"/>
              </a:ln>
            </p:spPr>
          </p:cxnSp>
        </p:grpSp>
        <p:sp>
          <p:nvSpPr>
            <p:cNvPr id="47167" name="Text Box 39"/>
            <p:cNvSpPr txBox="1">
              <a:spLocks noChangeArrowheads="1"/>
            </p:cNvSpPr>
            <p:nvPr/>
          </p:nvSpPr>
          <p:spPr bwMode="auto">
            <a:xfrm>
              <a:off x="3565" y="3600"/>
              <a:ext cx="371" cy="294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sz="2400">
                  <a:solidFill>
                    <a:srgbClr val="B2B2B2"/>
                  </a:solidFill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rPr>
                <a:t>13</a:t>
              </a:r>
            </a:p>
          </p:txBody>
        </p:sp>
        <p:cxnSp>
          <p:nvCxnSpPr>
            <p:cNvPr id="47168" name="AutoShape 40"/>
            <p:cNvCxnSpPr>
              <a:cxnSpLocks noChangeShapeType="1"/>
              <a:stCxn id="47167" idx="3"/>
              <a:endCxn id="47170" idx="1"/>
            </p:cNvCxnSpPr>
            <p:nvPr/>
          </p:nvCxnSpPr>
          <p:spPr bwMode="auto">
            <a:xfrm>
              <a:off x="3936" y="3747"/>
              <a:ext cx="109" cy="0"/>
            </a:xfrm>
            <a:prstGeom prst="straightConnector1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 type="triangle" w="med" len="med"/>
            </a:ln>
          </p:spPr>
        </p:cxnSp>
        <p:grpSp>
          <p:nvGrpSpPr>
            <p:cNvPr id="47169" name="Group 41"/>
            <p:cNvGrpSpPr>
              <a:grpSpLocks/>
            </p:cNvGrpSpPr>
            <p:nvPr/>
          </p:nvGrpSpPr>
          <p:grpSpPr bwMode="auto">
            <a:xfrm>
              <a:off x="4045" y="3600"/>
              <a:ext cx="480" cy="294"/>
              <a:chOff x="4045" y="3498"/>
              <a:chExt cx="480" cy="294"/>
            </a:xfrm>
          </p:grpSpPr>
          <p:sp>
            <p:nvSpPr>
              <p:cNvPr id="47170" name="Text Box 42"/>
              <p:cNvSpPr txBox="1">
                <a:spLocks noChangeArrowheads="1"/>
              </p:cNvSpPr>
              <p:nvPr/>
            </p:nvSpPr>
            <p:spPr bwMode="auto">
              <a:xfrm>
                <a:off x="4045" y="3498"/>
                <a:ext cx="336" cy="294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sz="2400">
                    <a:solidFill>
                      <a:srgbClr val="B2B2B2"/>
                    </a:solidFill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21</a:t>
                </a:r>
              </a:p>
            </p:txBody>
          </p:sp>
          <p:cxnSp>
            <p:nvCxnSpPr>
              <p:cNvPr id="47171" name="AutoShape 43"/>
              <p:cNvCxnSpPr>
                <a:cxnSpLocks noChangeShapeType="1"/>
                <a:stCxn id="47170" idx="3"/>
                <a:endCxn id="47160" idx="1"/>
              </p:cNvCxnSpPr>
              <p:nvPr/>
            </p:nvCxnSpPr>
            <p:spPr bwMode="auto">
              <a:xfrm>
                <a:off x="4381" y="3645"/>
                <a:ext cx="144" cy="0"/>
              </a:xfrm>
              <a:prstGeom prst="straightConnector1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 type="triangle" w="med" len="med"/>
              </a:ln>
            </p:spPr>
          </p:cxnSp>
        </p:grpSp>
      </p:grpSp>
      <p:sp>
        <p:nvSpPr>
          <p:cNvPr id="47108" name="Rectangle 4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merge</a:t>
            </a:r>
          </a:p>
        </p:txBody>
      </p:sp>
      <p:sp>
        <p:nvSpPr>
          <p:cNvPr id="47109" name="Rectangle 45"/>
          <p:cNvSpPr>
            <a:spLocks noGrp="1" noChangeArrowheads="1"/>
          </p:cNvSpPr>
          <p:nvPr>
            <p:ph type="body" idx="1"/>
          </p:nvPr>
        </p:nvSpPr>
        <p:spPr>
          <a:xfrm>
            <a:off x="762000" y="1752600"/>
            <a:ext cx="7696200" cy="4038600"/>
          </a:xfrm>
        </p:spPr>
        <p:txBody>
          <a:bodyPr/>
          <a:lstStyle/>
          <a:p>
            <a:pPr eaLnBrk="1" hangingPunct="1"/>
            <a:r>
              <a:rPr lang="en-US" smtClean="0"/>
              <a:t>Walk through the two postings simultaneously, in time linear in the total number of postings entries</a:t>
            </a:r>
          </a:p>
        </p:txBody>
      </p:sp>
      <p:sp>
        <p:nvSpPr>
          <p:cNvPr id="433198" name="Text Box 46"/>
          <p:cNvSpPr txBox="1">
            <a:spLocks noChangeArrowheads="1"/>
          </p:cNvSpPr>
          <p:nvPr/>
        </p:nvSpPr>
        <p:spPr bwMode="auto">
          <a:xfrm>
            <a:off x="6878638" y="3429000"/>
            <a:ext cx="703262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128</a:t>
            </a:r>
          </a:p>
        </p:txBody>
      </p:sp>
      <p:sp>
        <p:nvSpPr>
          <p:cNvPr id="433199" name="Text Box 47"/>
          <p:cNvSpPr txBox="1">
            <a:spLocks noChangeArrowheads="1"/>
          </p:cNvSpPr>
          <p:nvPr/>
        </p:nvSpPr>
        <p:spPr bwMode="auto">
          <a:xfrm>
            <a:off x="7183438" y="3962400"/>
            <a:ext cx="5334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34</a:t>
            </a:r>
          </a:p>
        </p:txBody>
      </p:sp>
      <p:grpSp>
        <p:nvGrpSpPr>
          <p:cNvPr id="16" name="Group 48"/>
          <p:cNvGrpSpPr>
            <a:grpSpLocks/>
          </p:cNvGrpSpPr>
          <p:nvPr/>
        </p:nvGrpSpPr>
        <p:grpSpPr bwMode="auto">
          <a:xfrm>
            <a:off x="2514600" y="3429000"/>
            <a:ext cx="647700" cy="466725"/>
            <a:chOff x="1584" y="3162"/>
            <a:chExt cx="408" cy="294"/>
          </a:xfrm>
        </p:grpSpPr>
        <p:sp>
          <p:nvSpPr>
            <p:cNvPr id="47158" name="Text Box 49"/>
            <p:cNvSpPr txBox="1">
              <a:spLocks noChangeArrowheads="1"/>
            </p:cNvSpPr>
            <p:nvPr/>
          </p:nvSpPr>
          <p:spPr bwMode="auto">
            <a:xfrm>
              <a:off x="1584" y="3162"/>
              <a:ext cx="229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rPr>
                <a:t>2</a:t>
              </a:r>
            </a:p>
          </p:txBody>
        </p:sp>
        <p:cxnSp>
          <p:nvCxnSpPr>
            <p:cNvPr id="47159" name="AutoShape 50"/>
            <p:cNvCxnSpPr>
              <a:cxnSpLocks noChangeShapeType="1"/>
              <a:stCxn id="47158" idx="3"/>
              <a:endCxn id="47156" idx="1"/>
            </p:cNvCxnSpPr>
            <p:nvPr/>
          </p:nvCxnSpPr>
          <p:spPr bwMode="auto">
            <a:xfrm>
              <a:off x="1813" y="3309"/>
              <a:ext cx="179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</p:grpSp>
      <p:grpSp>
        <p:nvGrpSpPr>
          <p:cNvPr id="17" name="Group 51"/>
          <p:cNvGrpSpPr>
            <a:grpSpLocks/>
          </p:cNvGrpSpPr>
          <p:nvPr/>
        </p:nvGrpSpPr>
        <p:grpSpPr bwMode="auto">
          <a:xfrm>
            <a:off x="3162300" y="3429000"/>
            <a:ext cx="668338" cy="466725"/>
            <a:chOff x="1992" y="3162"/>
            <a:chExt cx="421" cy="294"/>
          </a:xfrm>
        </p:grpSpPr>
        <p:sp>
          <p:nvSpPr>
            <p:cNvPr id="47156" name="Text Box 52"/>
            <p:cNvSpPr txBox="1">
              <a:spLocks noChangeArrowheads="1"/>
            </p:cNvSpPr>
            <p:nvPr/>
          </p:nvSpPr>
          <p:spPr bwMode="auto">
            <a:xfrm>
              <a:off x="1992" y="3162"/>
              <a:ext cx="229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rPr>
                <a:t>4</a:t>
              </a:r>
            </a:p>
          </p:txBody>
        </p:sp>
        <p:cxnSp>
          <p:nvCxnSpPr>
            <p:cNvPr id="47157" name="AutoShape 53"/>
            <p:cNvCxnSpPr>
              <a:cxnSpLocks noChangeShapeType="1"/>
              <a:stCxn id="47156" idx="3"/>
              <a:endCxn id="47154" idx="1"/>
            </p:cNvCxnSpPr>
            <p:nvPr/>
          </p:nvCxnSpPr>
          <p:spPr bwMode="auto">
            <a:xfrm>
              <a:off x="2221" y="3309"/>
              <a:ext cx="192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</p:grpSp>
      <p:grpSp>
        <p:nvGrpSpPr>
          <p:cNvPr id="18" name="Group 54"/>
          <p:cNvGrpSpPr>
            <a:grpSpLocks/>
          </p:cNvGrpSpPr>
          <p:nvPr/>
        </p:nvGrpSpPr>
        <p:grpSpPr bwMode="auto">
          <a:xfrm>
            <a:off x="3830638" y="3429000"/>
            <a:ext cx="609600" cy="466725"/>
            <a:chOff x="2413" y="3162"/>
            <a:chExt cx="384" cy="294"/>
          </a:xfrm>
        </p:grpSpPr>
        <p:sp>
          <p:nvSpPr>
            <p:cNvPr id="47154" name="Text Box 55"/>
            <p:cNvSpPr txBox="1">
              <a:spLocks noChangeArrowheads="1"/>
            </p:cNvSpPr>
            <p:nvPr/>
          </p:nvSpPr>
          <p:spPr bwMode="auto">
            <a:xfrm>
              <a:off x="2413" y="3162"/>
              <a:ext cx="229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rPr>
                <a:t>8</a:t>
              </a:r>
            </a:p>
          </p:txBody>
        </p:sp>
        <p:cxnSp>
          <p:nvCxnSpPr>
            <p:cNvPr id="47155" name="AutoShape 56"/>
            <p:cNvCxnSpPr>
              <a:cxnSpLocks noChangeShapeType="1"/>
              <a:stCxn id="47154" idx="3"/>
              <a:endCxn id="47152" idx="1"/>
            </p:cNvCxnSpPr>
            <p:nvPr/>
          </p:nvCxnSpPr>
          <p:spPr bwMode="auto">
            <a:xfrm>
              <a:off x="2642" y="3309"/>
              <a:ext cx="155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</p:grpSp>
      <p:grpSp>
        <p:nvGrpSpPr>
          <p:cNvPr id="19" name="Group 57"/>
          <p:cNvGrpSpPr>
            <a:grpSpLocks/>
          </p:cNvGrpSpPr>
          <p:nvPr/>
        </p:nvGrpSpPr>
        <p:grpSpPr bwMode="auto">
          <a:xfrm>
            <a:off x="4440238" y="3429000"/>
            <a:ext cx="762000" cy="466725"/>
            <a:chOff x="2797" y="3162"/>
            <a:chExt cx="480" cy="294"/>
          </a:xfrm>
        </p:grpSpPr>
        <p:sp>
          <p:nvSpPr>
            <p:cNvPr id="47152" name="Text Box 58"/>
            <p:cNvSpPr txBox="1">
              <a:spLocks noChangeArrowheads="1"/>
            </p:cNvSpPr>
            <p:nvPr/>
          </p:nvSpPr>
          <p:spPr bwMode="auto">
            <a:xfrm>
              <a:off x="2797" y="3162"/>
              <a:ext cx="336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rPr>
                <a:t>16</a:t>
              </a:r>
            </a:p>
          </p:txBody>
        </p:sp>
        <p:cxnSp>
          <p:nvCxnSpPr>
            <p:cNvPr id="47153" name="AutoShape 59"/>
            <p:cNvCxnSpPr>
              <a:cxnSpLocks noChangeShapeType="1"/>
              <a:stCxn id="47152" idx="3"/>
              <a:endCxn id="47150" idx="1"/>
            </p:cNvCxnSpPr>
            <p:nvPr/>
          </p:nvCxnSpPr>
          <p:spPr bwMode="auto">
            <a:xfrm>
              <a:off x="3133" y="3309"/>
              <a:ext cx="144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</p:grpSp>
      <p:grpSp>
        <p:nvGrpSpPr>
          <p:cNvPr id="20" name="Group 60"/>
          <p:cNvGrpSpPr>
            <a:grpSpLocks/>
          </p:cNvGrpSpPr>
          <p:nvPr/>
        </p:nvGrpSpPr>
        <p:grpSpPr bwMode="auto">
          <a:xfrm>
            <a:off x="5202238" y="3429000"/>
            <a:ext cx="838200" cy="466725"/>
            <a:chOff x="3277" y="3162"/>
            <a:chExt cx="528" cy="294"/>
          </a:xfrm>
        </p:grpSpPr>
        <p:sp>
          <p:nvSpPr>
            <p:cNvPr id="47150" name="Text Box 61"/>
            <p:cNvSpPr txBox="1">
              <a:spLocks noChangeArrowheads="1"/>
            </p:cNvSpPr>
            <p:nvPr/>
          </p:nvSpPr>
          <p:spPr bwMode="auto">
            <a:xfrm>
              <a:off x="3277" y="3162"/>
              <a:ext cx="336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rPr>
                <a:t>32</a:t>
              </a:r>
            </a:p>
          </p:txBody>
        </p:sp>
        <p:cxnSp>
          <p:nvCxnSpPr>
            <p:cNvPr id="47151" name="AutoShape 62"/>
            <p:cNvCxnSpPr>
              <a:cxnSpLocks noChangeShapeType="1"/>
              <a:stCxn id="47150" idx="3"/>
              <a:endCxn id="47148" idx="1"/>
            </p:cNvCxnSpPr>
            <p:nvPr/>
          </p:nvCxnSpPr>
          <p:spPr bwMode="auto">
            <a:xfrm>
              <a:off x="3613" y="3309"/>
              <a:ext cx="192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</p:grpSp>
      <p:grpSp>
        <p:nvGrpSpPr>
          <p:cNvPr id="21" name="Group 63"/>
          <p:cNvGrpSpPr>
            <a:grpSpLocks/>
          </p:cNvGrpSpPr>
          <p:nvPr/>
        </p:nvGrpSpPr>
        <p:grpSpPr bwMode="auto">
          <a:xfrm>
            <a:off x="6040438" y="3429000"/>
            <a:ext cx="838200" cy="466725"/>
            <a:chOff x="3805" y="3162"/>
            <a:chExt cx="528" cy="294"/>
          </a:xfrm>
        </p:grpSpPr>
        <p:sp>
          <p:nvSpPr>
            <p:cNvPr id="47148" name="Text Box 64"/>
            <p:cNvSpPr txBox="1">
              <a:spLocks noChangeArrowheads="1"/>
            </p:cNvSpPr>
            <p:nvPr/>
          </p:nvSpPr>
          <p:spPr bwMode="auto">
            <a:xfrm>
              <a:off x="3805" y="3162"/>
              <a:ext cx="336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rPr>
                <a:t>64</a:t>
              </a:r>
            </a:p>
          </p:txBody>
        </p:sp>
        <p:cxnSp>
          <p:nvCxnSpPr>
            <p:cNvPr id="47149" name="AutoShape 65"/>
            <p:cNvCxnSpPr>
              <a:cxnSpLocks noChangeShapeType="1"/>
              <a:stCxn id="47148" idx="3"/>
              <a:endCxn id="433198" idx="1"/>
            </p:cNvCxnSpPr>
            <p:nvPr/>
          </p:nvCxnSpPr>
          <p:spPr bwMode="auto">
            <a:xfrm>
              <a:off x="4141" y="3309"/>
              <a:ext cx="192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</p:grpSp>
      <p:grpSp>
        <p:nvGrpSpPr>
          <p:cNvPr id="22" name="Group 66"/>
          <p:cNvGrpSpPr>
            <a:grpSpLocks/>
          </p:cNvGrpSpPr>
          <p:nvPr/>
        </p:nvGrpSpPr>
        <p:grpSpPr bwMode="auto">
          <a:xfrm>
            <a:off x="2535238" y="3962400"/>
            <a:ext cx="647700" cy="466725"/>
            <a:chOff x="1597" y="3498"/>
            <a:chExt cx="408" cy="294"/>
          </a:xfrm>
        </p:grpSpPr>
        <p:sp>
          <p:nvSpPr>
            <p:cNvPr id="47146" name="Text Box 67"/>
            <p:cNvSpPr txBox="1">
              <a:spLocks noChangeArrowheads="1"/>
            </p:cNvSpPr>
            <p:nvPr/>
          </p:nvSpPr>
          <p:spPr bwMode="auto">
            <a:xfrm>
              <a:off x="1597" y="3498"/>
              <a:ext cx="229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rPr>
                <a:t>1</a:t>
              </a:r>
            </a:p>
          </p:txBody>
        </p:sp>
        <p:cxnSp>
          <p:nvCxnSpPr>
            <p:cNvPr id="47147" name="AutoShape 68"/>
            <p:cNvCxnSpPr>
              <a:cxnSpLocks noChangeShapeType="1"/>
              <a:stCxn id="47146" idx="3"/>
              <a:endCxn id="47144" idx="1"/>
            </p:cNvCxnSpPr>
            <p:nvPr/>
          </p:nvCxnSpPr>
          <p:spPr bwMode="auto">
            <a:xfrm>
              <a:off x="1826" y="3645"/>
              <a:ext cx="179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</p:grpSp>
      <p:grpSp>
        <p:nvGrpSpPr>
          <p:cNvPr id="23" name="Group 69"/>
          <p:cNvGrpSpPr>
            <a:grpSpLocks/>
          </p:cNvGrpSpPr>
          <p:nvPr/>
        </p:nvGrpSpPr>
        <p:grpSpPr bwMode="auto">
          <a:xfrm>
            <a:off x="3182938" y="3962400"/>
            <a:ext cx="647700" cy="466725"/>
            <a:chOff x="2005" y="3498"/>
            <a:chExt cx="408" cy="294"/>
          </a:xfrm>
        </p:grpSpPr>
        <p:sp>
          <p:nvSpPr>
            <p:cNvPr id="47144" name="Text Box 70"/>
            <p:cNvSpPr txBox="1">
              <a:spLocks noChangeArrowheads="1"/>
            </p:cNvSpPr>
            <p:nvPr/>
          </p:nvSpPr>
          <p:spPr bwMode="auto">
            <a:xfrm>
              <a:off x="2005" y="3498"/>
              <a:ext cx="229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rPr>
                <a:t>2</a:t>
              </a:r>
            </a:p>
          </p:txBody>
        </p:sp>
        <p:cxnSp>
          <p:nvCxnSpPr>
            <p:cNvPr id="47145" name="AutoShape 71"/>
            <p:cNvCxnSpPr>
              <a:cxnSpLocks noChangeShapeType="1"/>
              <a:stCxn id="47144" idx="3"/>
              <a:endCxn id="47142" idx="1"/>
            </p:cNvCxnSpPr>
            <p:nvPr/>
          </p:nvCxnSpPr>
          <p:spPr bwMode="auto">
            <a:xfrm>
              <a:off x="2234" y="3645"/>
              <a:ext cx="179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</p:grpSp>
      <p:grpSp>
        <p:nvGrpSpPr>
          <p:cNvPr id="24" name="Group 72"/>
          <p:cNvGrpSpPr>
            <a:grpSpLocks/>
          </p:cNvGrpSpPr>
          <p:nvPr/>
        </p:nvGrpSpPr>
        <p:grpSpPr bwMode="auto">
          <a:xfrm>
            <a:off x="3830638" y="3962400"/>
            <a:ext cx="630237" cy="466725"/>
            <a:chOff x="2413" y="3498"/>
            <a:chExt cx="397" cy="294"/>
          </a:xfrm>
        </p:grpSpPr>
        <p:sp>
          <p:nvSpPr>
            <p:cNvPr id="47142" name="Text Box 73"/>
            <p:cNvSpPr txBox="1">
              <a:spLocks noChangeArrowheads="1"/>
            </p:cNvSpPr>
            <p:nvPr/>
          </p:nvSpPr>
          <p:spPr bwMode="auto">
            <a:xfrm>
              <a:off x="2413" y="3498"/>
              <a:ext cx="229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rPr>
                <a:t>3</a:t>
              </a:r>
            </a:p>
          </p:txBody>
        </p:sp>
        <p:cxnSp>
          <p:nvCxnSpPr>
            <p:cNvPr id="47143" name="AutoShape 74"/>
            <p:cNvCxnSpPr>
              <a:cxnSpLocks noChangeShapeType="1"/>
              <a:stCxn id="47142" idx="3"/>
              <a:endCxn id="47140" idx="1"/>
            </p:cNvCxnSpPr>
            <p:nvPr/>
          </p:nvCxnSpPr>
          <p:spPr bwMode="auto">
            <a:xfrm>
              <a:off x="2642" y="3645"/>
              <a:ext cx="168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</p:grpSp>
      <p:grpSp>
        <p:nvGrpSpPr>
          <p:cNvPr id="25" name="Group 75"/>
          <p:cNvGrpSpPr>
            <a:grpSpLocks/>
          </p:cNvGrpSpPr>
          <p:nvPr/>
        </p:nvGrpSpPr>
        <p:grpSpPr bwMode="auto">
          <a:xfrm>
            <a:off x="4460875" y="3962400"/>
            <a:ext cx="606425" cy="466725"/>
            <a:chOff x="2810" y="3498"/>
            <a:chExt cx="382" cy="294"/>
          </a:xfrm>
        </p:grpSpPr>
        <p:sp>
          <p:nvSpPr>
            <p:cNvPr id="47140" name="Text Box 76"/>
            <p:cNvSpPr txBox="1">
              <a:spLocks noChangeArrowheads="1"/>
            </p:cNvSpPr>
            <p:nvPr/>
          </p:nvSpPr>
          <p:spPr bwMode="auto">
            <a:xfrm>
              <a:off x="2810" y="3498"/>
              <a:ext cx="229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rPr>
                <a:t>5</a:t>
              </a:r>
            </a:p>
          </p:txBody>
        </p:sp>
        <p:cxnSp>
          <p:nvCxnSpPr>
            <p:cNvPr id="47141" name="AutoShape 77"/>
            <p:cNvCxnSpPr>
              <a:cxnSpLocks noChangeShapeType="1"/>
              <a:stCxn id="47140" idx="3"/>
              <a:endCxn id="47138" idx="1"/>
            </p:cNvCxnSpPr>
            <p:nvPr/>
          </p:nvCxnSpPr>
          <p:spPr bwMode="auto">
            <a:xfrm>
              <a:off x="3039" y="3645"/>
              <a:ext cx="153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</p:grpSp>
      <p:grpSp>
        <p:nvGrpSpPr>
          <p:cNvPr id="26" name="Group 78"/>
          <p:cNvGrpSpPr>
            <a:grpSpLocks/>
          </p:cNvGrpSpPr>
          <p:nvPr/>
        </p:nvGrpSpPr>
        <p:grpSpPr bwMode="auto">
          <a:xfrm>
            <a:off x="5067300" y="3962400"/>
            <a:ext cx="592138" cy="466725"/>
            <a:chOff x="3192" y="3498"/>
            <a:chExt cx="373" cy="294"/>
          </a:xfrm>
        </p:grpSpPr>
        <p:sp>
          <p:nvSpPr>
            <p:cNvPr id="47138" name="Text Box 79"/>
            <p:cNvSpPr txBox="1">
              <a:spLocks noChangeArrowheads="1"/>
            </p:cNvSpPr>
            <p:nvPr/>
          </p:nvSpPr>
          <p:spPr bwMode="auto">
            <a:xfrm>
              <a:off x="3192" y="3498"/>
              <a:ext cx="229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rPr>
                <a:t>8</a:t>
              </a:r>
            </a:p>
          </p:txBody>
        </p:sp>
        <p:cxnSp>
          <p:nvCxnSpPr>
            <p:cNvPr id="47139" name="AutoShape 80"/>
            <p:cNvCxnSpPr>
              <a:cxnSpLocks noChangeShapeType="1"/>
              <a:stCxn id="47138" idx="3"/>
              <a:endCxn id="47136" idx="1"/>
            </p:cNvCxnSpPr>
            <p:nvPr/>
          </p:nvCxnSpPr>
          <p:spPr bwMode="auto">
            <a:xfrm>
              <a:off x="3421" y="3645"/>
              <a:ext cx="144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</p:grpSp>
      <p:grpSp>
        <p:nvGrpSpPr>
          <p:cNvPr id="27" name="Group 81"/>
          <p:cNvGrpSpPr>
            <a:grpSpLocks/>
          </p:cNvGrpSpPr>
          <p:nvPr/>
        </p:nvGrpSpPr>
        <p:grpSpPr bwMode="auto">
          <a:xfrm>
            <a:off x="5659438" y="3962400"/>
            <a:ext cx="762000" cy="466725"/>
            <a:chOff x="3565" y="2496"/>
            <a:chExt cx="480" cy="294"/>
          </a:xfrm>
        </p:grpSpPr>
        <p:sp>
          <p:nvSpPr>
            <p:cNvPr id="47136" name="Text Box 82"/>
            <p:cNvSpPr txBox="1">
              <a:spLocks noChangeArrowheads="1"/>
            </p:cNvSpPr>
            <p:nvPr/>
          </p:nvSpPr>
          <p:spPr bwMode="auto">
            <a:xfrm>
              <a:off x="3565" y="2496"/>
              <a:ext cx="371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sz="2400"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rPr>
                <a:t>13</a:t>
              </a:r>
            </a:p>
          </p:txBody>
        </p:sp>
        <p:cxnSp>
          <p:nvCxnSpPr>
            <p:cNvPr id="47137" name="AutoShape 83"/>
            <p:cNvCxnSpPr>
              <a:cxnSpLocks noChangeShapeType="1"/>
              <a:stCxn id="47136" idx="3"/>
              <a:endCxn id="47134" idx="1"/>
            </p:cNvCxnSpPr>
            <p:nvPr/>
          </p:nvCxnSpPr>
          <p:spPr bwMode="auto">
            <a:xfrm>
              <a:off x="3936" y="2643"/>
              <a:ext cx="109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</p:grpSp>
      <p:grpSp>
        <p:nvGrpSpPr>
          <p:cNvPr id="28" name="Group 84"/>
          <p:cNvGrpSpPr>
            <a:grpSpLocks/>
          </p:cNvGrpSpPr>
          <p:nvPr/>
        </p:nvGrpSpPr>
        <p:grpSpPr bwMode="auto">
          <a:xfrm>
            <a:off x="6421438" y="3962400"/>
            <a:ext cx="762000" cy="466725"/>
            <a:chOff x="4045" y="3498"/>
            <a:chExt cx="480" cy="294"/>
          </a:xfrm>
        </p:grpSpPr>
        <p:sp>
          <p:nvSpPr>
            <p:cNvPr id="47134" name="Text Box 85"/>
            <p:cNvSpPr txBox="1">
              <a:spLocks noChangeArrowheads="1"/>
            </p:cNvSpPr>
            <p:nvPr/>
          </p:nvSpPr>
          <p:spPr bwMode="auto">
            <a:xfrm>
              <a:off x="4045" y="3498"/>
              <a:ext cx="336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rPr>
                <a:t>21</a:t>
              </a:r>
            </a:p>
          </p:txBody>
        </p:sp>
        <p:cxnSp>
          <p:nvCxnSpPr>
            <p:cNvPr id="47135" name="AutoShape 86"/>
            <p:cNvCxnSpPr>
              <a:cxnSpLocks noChangeShapeType="1"/>
              <a:stCxn id="47134" idx="3"/>
              <a:endCxn id="433199" idx="1"/>
            </p:cNvCxnSpPr>
            <p:nvPr/>
          </p:nvCxnSpPr>
          <p:spPr bwMode="auto">
            <a:xfrm>
              <a:off x="4381" y="3645"/>
              <a:ext cx="144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</p:grpSp>
      <p:grpSp>
        <p:nvGrpSpPr>
          <p:cNvPr id="47125" name="Group 87"/>
          <p:cNvGrpSpPr>
            <a:grpSpLocks/>
          </p:cNvGrpSpPr>
          <p:nvPr/>
        </p:nvGrpSpPr>
        <p:grpSpPr bwMode="auto">
          <a:xfrm>
            <a:off x="7772400" y="3438525"/>
            <a:ext cx="1168400" cy="914400"/>
            <a:chOff x="4896" y="2172"/>
            <a:chExt cx="736" cy="576"/>
          </a:xfrm>
        </p:grpSpPr>
        <p:sp>
          <p:nvSpPr>
            <p:cNvPr id="47132" name="Text Box 88"/>
            <p:cNvSpPr txBox="1">
              <a:spLocks noChangeArrowheads="1"/>
            </p:cNvSpPr>
            <p:nvPr/>
          </p:nvSpPr>
          <p:spPr bwMode="auto">
            <a:xfrm>
              <a:off x="4896" y="2172"/>
              <a:ext cx="67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 b="1" i="1"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rPr>
                <a:t>Brutus</a:t>
              </a:r>
            </a:p>
          </p:txBody>
        </p:sp>
        <p:sp>
          <p:nvSpPr>
            <p:cNvPr id="47133" name="Text Box 89"/>
            <p:cNvSpPr txBox="1">
              <a:spLocks noChangeArrowheads="1"/>
            </p:cNvSpPr>
            <p:nvPr/>
          </p:nvSpPr>
          <p:spPr bwMode="auto">
            <a:xfrm>
              <a:off x="4896" y="2460"/>
              <a:ext cx="7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 b="1" i="1"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rPr>
                <a:t>Caesar</a:t>
              </a:r>
            </a:p>
          </p:txBody>
        </p:sp>
      </p:grpSp>
      <p:sp>
        <p:nvSpPr>
          <p:cNvPr id="433242" name="AutoShape 90"/>
          <p:cNvSpPr>
            <a:spLocks noChangeArrowheads="1"/>
          </p:cNvSpPr>
          <p:nvPr/>
        </p:nvSpPr>
        <p:spPr bwMode="auto">
          <a:xfrm rot="10800000">
            <a:off x="1462088" y="3714750"/>
            <a:ext cx="976312" cy="485775"/>
          </a:xfrm>
          <a:prstGeom prst="notchedRightArrow">
            <a:avLst>
              <a:gd name="adj1" fmla="val 50000"/>
              <a:gd name="adj2" fmla="val 50245"/>
            </a:avLst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33243" name="Text Box 91"/>
          <p:cNvSpPr txBox="1">
            <a:spLocks noChangeArrowheads="1"/>
          </p:cNvSpPr>
          <p:nvPr/>
        </p:nvSpPr>
        <p:spPr bwMode="auto">
          <a:xfrm>
            <a:off x="228600" y="3733800"/>
            <a:ext cx="363538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</a:t>
            </a:r>
          </a:p>
        </p:txBody>
      </p:sp>
      <p:grpSp>
        <p:nvGrpSpPr>
          <p:cNvPr id="30" name="Group 92"/>
          <p:cNvGrpSpPr>
            <a:grpSpLocks/>
          </p:cNvGrpSpPr>
          <p:nvPr/>
        </p:nvGrpSpPr>
        <p:grpSpPr bwMode="auto">
          <a:xfrm>
            <a:off x="592138" y="3743325"/>
            <a:ext cx="627062" cy="466725"/>
            <a:chOff x="373" y="3360"/>
            <a:chExt cx="395" cy="294"/>
          </a:xfrm>
        </p:grpSpPr>
        <p:cxnSp>
          <p:nvCxnSpPr>
            <p:cNvPr id="47130" name="AutoShape 93"/>
            <p:cNvCxnSpPr>
              <a:cxnSpLocks noChangeShapeType="1"/>
              <a:stCxn id="433243" idx="3"/>
            </p:cNvCxnSpPr>
            <p:nvPr/>
          </p:nvCxnSpPr>
          <p:spPr bwMode="auto">
            <a:xfrm>
              <a:off x="373" y="3501"/>
              <a:ext cx="179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sp>
          <p:nvSpPr>
            <p:cNvPr id="47131" name="Text Box 94"/>
            <p:cNvSpPr txBox="1">
              <a:spLocks noChangeArrowheads="1"/>
            </p:cNvSpPr>
            <p:nvPr/>
          </p:nvSpPr>
          <p:spPr bwMode="auto">
            <a:xfrm>
              <a:off x="539" y="3360"/>
              <a:ext cx="229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rPr>
                <a:t>8</a:t>
              </a:r>
            </a:p>
          </p:txBody>
        </p:sp>
      </p:grpSp>
      <p:sp>
        <p:nvSpPr>
          <p:cNvPr id="433247" name="Text Box 95"/>
          <p:cNvSpPr txBox="1">
            <a:spLocks noChangeArrowheads="1"/>
          </p:cNvSpPr>
          <p:nvPr/>
        </p:nvSpPr>
        <p:spPr bwMode="auto">
          <a:xfrm>
            <a:off x="381000" y="4800600"/>
            <a:ext cx="81438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solidFill>
                  <a:srgbClr val="A50021"/>
                </a:solidFill>
                <a:latin typeface="Lucida Sans" pitchFamily="34" charset="0"/>
              </a:rPr>
              <a:t>If the list lengths are </a:t>
            </a:r>
            <a:r>
              <a:rPr lang="en-US" sz="2400" i="1">
                <a:solidFill>
                  <a:srgbClr val="A50021"/>
                </a:solidFill>
                <a:latin typeface="Lucida Sans" pitchFamily="34" charset="0"/>
              </a:rPr>
              <a:t>x</a:t>
            </a:r>
            <a:r>
              <a:rPr lang="en-US" sz="2400">
                <a:solidFill>
                  <a:srgbClr val="A50021"/>
                </a:solidFill>
                <a:latin typeface="Lucida Sans" pitchFamily="34" charset="0"/>
              </a:rPr>
              <a:t> and </a:t>
            </a:r>
            <a:r>
              <a:rPr lang="en-US" sz="2400" i="1">
                <a:solidFill>
                  <a:srgbClr val="A50021"/>
                </a:solidFill>
                <a:latin typeface="Lucida Sans" pitchFamily="34" charset="0"/>
              </a:rPr>
              <a:t>y</a:t>
            </a:r>
            <a:r>
              <a:rPr lang="en-US" sz="2400">
                <a:solidFill>
                  <a:srgbClr val="A50021"/>
                </a:solidFill>
                <a:latin typeface="Lucida Sans" pitchFamily="34" charset="0"/>
              </a:rPr>
              <a:t>, the merge takes O(</a:t>
            </a:r>
            <a:r>
              <a:rPr lang="en-US" sz="2400" i="1">
                <a:solidFill>
                  <a:srgbClr val="A50021"/>
                </a:solidFill>
                <a:latin typeface="Lucida Sans" pitchFamily="34" charset="0"/>
              </a:rPr>
              <a:t>x+y</a:t>
            </a:r>
            <a:r>
              <a:rPr lang="en-US" sz="2400">
                <a:solidFill>
                  <a:srgbClr val="A50021"/>
                </a:solidFill>
                <a:latin typeface="Lucida Sans" pitchFamily="34" charset="0"/>
              </a:rPr>
              <a:t>)</a:t>
            </a:r>
          </a:p>
          <a:p>
            <a:pPr eaLnBrk="1" hangingPunct="1"/>
            <a:r>
              <a:rPr lang="en-US" sz="2400">
                <a:solidFill>
                  <a:srgbClr val="A50021"/>
                </a:solidFill>
                <a:latin typeface="Lucida Sans" pitchFamily="34" charset="0"/>
              </a:rPr>
              <a:t>operations.</a:t>
            </a:r>
          </a:p>
          <a:p>
            <a:pPr eaLnBrk="1" hangingPunct="1"/>
            <a:r>
              <a:rPr lang="en-US" sz="2400" u="sng">
                <a:solidFill>
                  <a:srgbClr val="006600"/>
                </a:solidFill>
                <a:latin typeface="Lucida Sans" pitchFamily="34" charset="0"/>
              </a:rPr>
              <a:t>Crucial</a:t>
            </a:r>
            <a:r>
              <a:rPr lang="en-US" sz="2400">
                <a:solidFill>
                  <a:srgbClr val="006600"/>
                </a:solidFill>
                <a:latin typeface="Lucida Sans" pitchFamily="34" charset="0"/>
              </a:rPr>
              <a:t>: postings sorted by docID.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500"/>
                            </p:stCondLst>
                            <p:childTnLst>
                              <p:par>
                                <p:cTn id="20" presetID="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33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33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000"/>
                            </p:stCondLst>
                            <p:childTnLst>
                              <p:par>
                                <p:cTn id="25" presetID="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33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33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7500"/>
                            </p:stCondLst>
                            <p:childTnLst>
                              <p:par>
                                <p:cTn id="30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000"/>
                            </p:stCondLst>
                            <p:childTnLst>
                              <p:par>
                                <p:cTn id="35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500"/>
                            </p:stCondLst>
                            <p:childTnLst>
                              <p:par>
                                <p:cTn id="40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2000"/>
                            </p:stCondLst>
                            <p:childTnLst>
                              <p:par>
                                <p:cTn id="45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3500"/>
                            </p:stCondLst>
                            <p:childTnLst>
                              <p:par>
                                <p:cTn id="50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5000"/>
                            </p:stCondLst>
                            <p:childTnLst>
                              <p:par>
                                <p:cTn id="55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6500"/>
                            </p:stCondLst>
                            <p:childTnLst>
                              <p:par>
                                <p:cTn id="60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8000"/>
                            </p:stCondLst>
                            <p:childTnLst>
                              <p:par>
                                <p:cTn id="65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9500"/>
                            </p:stCondLst>
                            <p:childTnLst>
                              <p:par>
                                <p:cTn id="70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1000"/>
                            </p:stCondLst>
                            <p:childTnLst>
                              <p:par>
                                <p:cTn id="75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2500"/>
                            </p:stCondLst>
                            <p:childTnLst>
                              <p:par>
                                <p:cTn id="80" presetID="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433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433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4000"/>
                            </p:stCondLst>
                            <p:childTnLst>
                              <p:par>
                                <p:cTn id="85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25500"/>
                            </p:stCondLst>
                            <p:childTnLst>
                              <p:par>
                                <p:cTn id="90" presetID="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33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433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3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3198" grpId="0" animBg="1" autoUpdateAnimBg="0"/>
      <p:bldP spid="433199" grpId="0" animBg="1" autoUpdateAnimBg="0"/>
      <p:bldP spid="433242" grpId="0" animBg="1"/>
      <p:bldP spid="433243" grpId="0" animBg="1" autoUpdateAnimBg="0"/>
      <p:bldP spid="433247" grpId="0" autoUpdateAnimBg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B8313BD-089F-40A2-AE44-3121ABB58FA0}" type="slidenum">
              <a:rPr lang="en-US"/>
              <a:pPr/>
              <a:t>43</a:t>
            </a:fld>
            <a:endParaRPr lang="en-US"/>
          </a:p>
        </p:txBody>
      </p:sp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Merging Algorithm</a:t>
            </a:r>
          </a:p>
        </p:txBody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90550" indent="-590550" eaLnBrk="1" hangingPunct="1">
              <a:buFont typeface="Wingdings" pitchFamily="2" charset="2"/>
              <a:buNone/>
            </a:pPr>
            <a:r>
              <a:rPr lang="en-US" sz="2000" smtClean="0"/>
              <a:t>Merge(p,q) </a:t>
            </a:r>
          </a:p>
          <a:p>
            <a:pPr marL="590550" indent="-590550" eaLnBrk="1" hangingPunct="1">
              <a:buFont typeface="Wingdings" pitchFamily="2" charset="2"/>
              <a:buNone/>
            </a:pPr>
            <a:r>
              <a:rPr lang="en-US" sz="2000" smtClean="0"/>
              <a:t>1	Start</a:t>
            </a:r>
          </a:p>
          <a:p>
            <a:pPr marL="590550" indent="-590550" eaLnBrk="1" hangingPunct="1">
              <a:buFont typeface="Wingdings" pitchFamily="2" charset="2"/>
              <a:buNone/>
            </a:pPr>
            <a:r>
              <a:rPr lang="en-US" sz="2000" smtClean="0"/>
              <a:t>2.	Ans </a:t>
            </a:r>
            <a:r>
              <a:rPr lang="en-US" sz="2000" smtClean="0">
                <a:sym typeface="Wingdings" pitchFamily="2" charset="2"/>
              </a:rPr>
              <a:t> ()</a:t>
            </a:r>
          </a:p>
          <a:p>
            <a:pPr marL="590550" indent="-590550" eaLnBrk="1" hangingPunct="1">
              <a:buFont typeface="Wingdings" pitchFamily="2" charset="2"/>
              <a:buNone/>
            </a:pPr>
            <a:r>
              <a:rPr lang="en-US" sz="2000" smtClean="0"/>
              <a:t>3.	While p&lt;&gt; nil and q &lt;&gt; nil do</a:t>
            </a:r>
          </a:p>
          <a:p>
            <a:pPr marL="590550" indent="-590550" eaLnBrk="1" hangingPunct="1">
              <a:buFont typeface="Wingdings" pitchFamily="2" charset="2"/>
              <a:buNone/>
            </a:pPr>
            <a:r>
              <a:rPr lang="en-US" sz="2000" smtClean="0"/>
              <a:t>       if  p</a:t>
            </a:r>
            <a:r>
              <a:rPr lang="en-US" sz="2000" smtClean="0">
                <a:sym typeface="Wingdings" pitchFamily="2" charset="2"/>
              </a:rPr>
              <a:t>docID = q docID </a:t>
            </a:r>
          </a:p>
          <a:p>
            <a:pPr marL="590550" indent="-590550" eaLnBrk="1" hangingPunct="1">
              <a:buFont typeface="Wingdings" pitchFamily="2" charset="2"/>
              <a:buNone/>
            </a:pPr>
            <a:r>
              <a:rPr lang="en-US" sz="2000" smtClean="0">
                <a:sym typeface="Wingdings" pitchFamily="2" charset="2"/>
              </a:rPr>
              <a:t>       then ADD(answer, pdocID) // </a:t>
            </a:r>
            <a:r>
              <a:rPr lang="en-US" sz="1600" smtClean="0">
                <a:sym typeface="Wingdings" pitchFamily="2" charset="2"/>
              </a:rPr>
              <a:t>add to result and advance pointers</a:t>
            </a:r>
          </a:p>
          <a:p>
            <a:pPr marL="590550" indent="-590550" eaLnBrk="1" hangingPunct="1">
              <a:buFont typeface="Wingdings" pitchFamily="2" charset="2"/>
              <a:buNone/>
            </a:pPr>
            <a:r>
              <a:rPr lang="en-US" sz="2000" smtClean="0">
                <a:sym typeface="Wingdings" pitchFamily="2" charset="2"/>
              </a:rPr>
              <a:t>       else if pdocID &lt; qdocID</a:t>
            </a:r>
          </a:p>
          <a:p>
            <a:pPr marL="590550" indent="-590550" eaLnBrk="1" hangingPunct="1">
              <a:buFont typeface="Wingdings" pitchFamily="2" charset="2"/>
              <a:buNone/>
            </a:pPr>
            <a:r>
              <a:rPr lang="en-US" sz="2000" smtClean="0">
                <a:sym typeface="Wingdings" pitchFamily="2" charset="2"/>
              </a:rPr>
              <a:t>               then p  pnext</a:t>
            </a:r>
          </a:p>
          <a:p>
            <a:pPr marL="590550" indent="-590550" eaLnBrk="1" hangingPunct="1">
              <a:buFont typeface="Wingdings" pitchFamily="2" charset="2"/>
              <a:buNone/>
            </a:pPr>
            <a:r>
              <a:rPr lang="en-US" sz="2000" smtClean="0">
                <a:sym typeface="Wingdings" pitchFamily="2" charset="2"/>
              </a:rPr>
              <a:t>               else q  qnext</a:t>
            </a:r>
          </a:p>
          <a:p>
            <a:pPr marL="590550" indent="-590550" eaLnBrk="1" hangingPunct="1">
              <a:buFont typeface="Wingdings" pitchFamily="2" charset="2"/>
              <a:buNone/>
            </a:pPr>
            <a:r>
              <a:rPr lang="en-US" sz="2000" smtClean="0">
                <a:sym typeface="Wingdings" pitchFamily="2" charset="2"/>
              </a:rPr>
              <a:t>4.  end {of algo}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EEE5A98-F3AD-4ADD-9D26-C5929F694AC2}" type="slidenum">
              <a:rPr lang="en-US"/>
              <a:pPr/>
              <a:t>44</a:t>
            </a:fld>
            <a:endParaRPr lang="en-US"/>
          </a:p>
        </p:txBody>
      </p:sp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Boolean queries: Exact match</a:t>
            </a:r>
          </a:p>
        </p:txBody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52600"/>
            <a:ext cx="8001000" cy="4648200"/>
          </a:xfrm>
        </p:spPr>
        <p:txBody>
          <a:bodyPr/>
          <a:lstStyle/>
          <a:p>
            <a:pPr eaLnBrk="1" hangingPunct="1"/>
            <a:r>
              <a:rPr lang="en-US" sz="2800" smtClean="0"/>
              <a:t>The Boolean Retrieval model is being able to ask a query that is a Boolean expression:</a:t>
            </a:r>
          </a:p>
          <a:p>
            <a:pPr lvl="1" eaLnBrk="1" hangingPunct="1"/>
            <a:r>
              <a:rPr lang="en-US" sz="2400" smtClean="0"/>
              <a:t>Boolean Queries are queries using </a:t>
            </a:r>
            <a:r>
              <a:rPr lang="en-US" sz="2400" i="1" smtClean="0"/>
              <a:t>AND, OR</a:t>
            </a:r>
            <a:r>
              <a:rPr lang="en-US" sz="2400" smtClean="0"/>
              <a:t> and </a:t>
            </a:r>
            <a:r>
              <a:rPr lang="en-US" sz="2400" i="1" smtClean="0"/>
              <a:t>NOT</a:t>
            </a:r>
            <a:r>
              <a:rPr lang="en-US" sz="2400" smtClean="0"/>
              <a:t> to join query terms</a:t>
            </a:r>
          </a:p>
          <a:p>
            <a:pPr lvl="2" eaLnBrk="1" hangingPunct="1"/>
            <a:r>
              <a:rPr lang="en-US" smtClean="0"/>
              <a:t>Views each document as a </a:t>
            </a:r>
            <a:r>
              <a:rPr lang="en-US" u="sng" smtClean="0"/>
              <a:t>set</a:t>
            </a:r>
            <a:r>
              <a:rPr lang="en-US" smtClean="0"/>
              <a:t> of words</a:t>
            </a:r>
          </a:p>
          <a:p>
            <a:pPr lvl="2" eaLnBrk="1" hangingPunct="1"/>
            <a:r>
              <a:rPr lang="en-US" smtClean="0"/>
              <a:t>Is precise: document matches condition or not.</a:t>
            </a:r>
          </a:p>
          <a:p>
            <a:pPr eaLnBrk="1" hangingPunct="1"/>
            <a:r>
              <a:rPr lang="en-US" sz="2800" smtClean="0"/>
              <a:t>Primary commercial retrieval tool for 3 decades. </a:t>
            </a:r>
          </a:p>
          <a:p>
            <a:pPr eaLnBrk="1" hangingPunct="1"/>
            <a:r>
              <a:rPr lang="en-US" sz="2800" smtClean="0"/>
              <a:t>Professional searchers (e.g., lawyers) still like Boolean queries.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DFF787D-3FAC-4CE5-8D21-8EDA9E6EED61}" type="slidenum">
              <a:rPr lang="en-US"/>
              <a:pPr/>
              <a:t>45</a:t>
            </a:fld>
            <a:endParaRPr lang="en-US"/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Example: WestLaw   </a:t>
            </a:r>
            <a:r>
              <a:rPr lang="en-US" sz="1700" smtClean="0">
                <a:solidFill>
                  <a:srgbClr val="008000"/>
                </a:solidFill>
                <a:latin typeface="Arial" charset="0"/>
                <a:cs typeface="Arial" charset="0"/>
              </a:rPr>
              <a:t>http://www.westlaw.com/</a:t>
            </a:r>
          </a:p>
        </p:txBody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01000" cy="48768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000000"/>
                </a:solidFill>
                <a:cs typeface="Arial" charset="0"/>
              </a:rPr>
              <a:t>Largest commercial (paying subscribers) legal search service (started 1975; ranking added 1992)</a:t>
            </a:r>
          </a:p>
          <a:p>
            <a:pPr eaLnBrk="1" hangingPunct="1"/>
            <a:r>
              <a:rPr lang="en-US" smtClean="0">
                <a:solidFill>
                  <a:srgbClr val="000000"/>
                </a:solidFill>
                <a:cs typeface="Arial" charset="0"/>
              </a:rPr>
              <a:t>Tens of terabytes of data; 700,000 users</a:t>
            </a:r>
          </a:p>
          <a:p>
            <a:pPr eaLnBrk="1" hangingPunct="1"/>
            <a:r>
              <a:rPr lang="en-US" smtClean="0">
                <a:solidFill>
                  <a:srgbClr val="000000"/>
                </a:solidFill>
                <a:cs typeface="Arial" charset="0"/>
              </a:rPr>
              <a:t>Majority of users </a:t>
            </a:r>
            <a:r>
              <a:rPr lang="en-US" i="1" smtClean="0">
                <a:solidFill>
                  <a:srgbClr val="000000"/>
                </a:solidFill>
                <a:cs typeface="Arial" charset="0"/>
              </a:rPr>
              <a:t>still </a:t>
            </a:r>
            <a:r>
              <a:rPr lang="en-US" smtClean="0">
                <a:solidFill>
                  <a:srgbClr val="000000"/>
                </a:solidFill>
                <a:cs typeface="Arial" charset="0"/>
              </a:rPr>
              <a:t>use boolean queries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A7EE420-8EA6-4272-9F08-C5BF68DBD812}" type="slidenum">
              <a:rPr lang="en-US"/>
              <a:pPr/>
              <a:t>46</a:t>
            </a:fld>
            <a:endParaRPr lang="en-US"/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Merging: More general merges</a:t>
            </a:r>
          </a:p>
        </p:txBody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Consider an arbitrary Boolean formula: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b="1" i="1" smtClean="0"/>
              <a:t>(Brutus</a:t>
            </a:r>
            <a:r>
              <a:rPr lang="en-US" smtClean="0"/>
              <a:t> </a:t>
            </a:r>
            <a:r>
              <a:rPr lang="en-US" i="1" smtClean="0"/>
              <a:t>OR </a:t>
            </a:r>
            <a:r>
              <a:rPr lang="en-US" b="1" i="1" smtClean="0"/>
              <a:t>Caesar) </a:t>
            </a:r>
            <a:r>
              <a:rPr lang="en-US" i="1" smtClean="0"/>
              <a:t>AND NOT</a:t>
            </a:r>
            <a:endParaRPr lang="en-US" b="1" i="1" smtClean="0"/>
          </a:p>
          <a:p>
            <a:pPr eaLnBrk="1" hangingPunct="1">
              <a:buFont typeface="Wingdings" pitchFamily="2" charset="2"/>
              <a:buNone/>
            </a:pPr>
            <a:r>
              <a:rPr lang="en-US" b="1" i="1" smtClean="0"/>
              <a:t>(Antony </a:t>
            </a:r>
            <a:r>
              <a:rPr lang="en-US" i="1" smtClean="0"/>
              <a:t>OR </a:t>
            </a:r>
            <a:r>
              <a:rPr lang="en-US" b="1" i="1" smtClean="0"/>
              <a:t>Cleopatra)</a:t>
            </a:r>
            <a:endParaRPr lang="en-US" sz="27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17215BF-D4BD-4850-8CE9-8F355E52D7D0}" type="slidenum">
              <a:rPr lang="en-US"/>
              <a:pPr/>
              <a:t>47</a:t>
            </a:fld>
            <a:endParaRPr lang="en-US"/>
          </a:p>
        </p:txBody>
      </p:sp>
      <p:sp>
        <p:nvSpPr>
          <p:cNvPr id="522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Query optimization</a:t>
            </a:r>
          </a:p>
        </p:txBody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7772400" cy="4114800"/>
          </a:xfrm>
        </p:spPr>
        <p:txBody>
          <a:bodyPr/>
          <a:lstStyle/>
          <a:p>
            <a:pPr eaLnBrk="1" hangingPunct="1"/>
            <a:r>
              <a:rPr lang="en-US" sz="2400" smtClean="0"/>
              <a:t>What is the best order for query processing?</a:t>
            </a:r>
          </a:p>
          <a:p>
            <a:pPr eaLnBrk="1" hangingPunct="1"/>
            <a:r>
              <a:rPr lang="en-US" sz="2400" smtClean="0"/>
              <a:t>Consider a query that is an </a:t>
            </a:r>
            <a:r>
              <a:rPr lang="en-US" sz="2400" i="1" smtClean="0"/>
              <a:t>AND</a:t>
            </a:r>
            <a:r>
              <a:rPr lang="en-US" sz="2400" smtClean="0"/>
              <a:t> of </a:t>
            </a:r>
            <a:r>
              <a:rPr lang="en-US" sz="2400" i="1" smtClean="0"/>
              <a:t>t</a:t>
            </a:r>
            <a:r>
              <a:rPr lang="en-US" sz="2400" smtClean="0"/>
              <a:t> terms.</a:t>
            </a:r>
          </a:p>
          <a:p>
            <a:pPr eaLnBrk="1" hangingPunct="1"/>
            <a:r>
              <a:rPr lang="en-US" sz="2400" smtClean="0"/>
              <a:t>For each of the </a:t>
            </a:r>
            <a:r>
              <a:rPr lang="en-US" sz="2400" i="1" smtClean="0"/>
              <a:t>t</a:t>
            </a:r>
            <a:r>
              <a:rPr lang="en-US" sz="2400" smtClean="0"/>
              <a:t> terms, get its postings, then </a:t>
            </a:r>
            <a:r>
              <a:rPr lang="en-US" sz="2400" i="1" smtClean="0"/>
              <a:t>AND</a:t>
            </a:r>
            <a:r>
              <a:rPr lang="en-US" sz="2400" smtClean="0"/>
              <a:t> them together.</a:t>
            </a:r>
          </a:p>
        </p:txBody>
      </p:sp>
      <p:sp>
        <p:nvSpPr>
          <p:cNvPr id="52229" name="Text Box 4"/>
          <p:cNvSpPr txBox="1">
            <a:spLocks noChangeArrowheads="1"/>
          </p:cNvSpPr>
          <p:nvPr/>
        </p:nvSpPr>
        <p:spPr bwMode="auto">
          <a:xfrm>
            <a:off x="381000" y="3810000"/>
            <a:ext cx="1176338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 i="1">
                <a:latin typeface="Lucida Sans" pitchFamily="34" charset="0"/>
              </a:rPr>
              <a:t>Brutus</a:t>
            </a:r>
          </a:p>
        </p:txBody>
      </p:sp>
      <p:sp>
        <p:nvSpPr>
          <p:cNvPr id="52230" name="Text Box 5"/>
          <p:cNvSpPr txBox="1">
            <a:spLocks noChangeArrowheads="1"/>
          </p:cNvSpPr>
          <p:nvPr/>
        </p:nvSpPr>
        <p:spPr bwMode="auto">
          <a:xfrm>
            <a:off x="381000" y="4343400"/>
            <a:ext cx="1598613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 i="1">
                <a:latin typeface="Lucida Sans" pitchFamily="34" charset="0"/>
              </a:rPr>
              <a:t>Calpurnia</a:t>
            </a:r>
          </a:p>
        </p:txBody>
      </p:sp>
      <p:sp>
        <p:nvSpPr>
          <p:cNvPr id="52231" name="Text Box 6"/>
          <p:cNvSpPr txBox="1">
            <a:spLocks noChangeArrowheads="1"/>
          </p:cNvSpPr>
          <p:nvPr/>
        </p:nvSpPr>
        <p:spPr bwMode="auto">
          <a:xfrm>
            <a:off x="381000" y="4876800"/>
            <a:ext cx="121285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 i="1">
                <a:latin typeface="Lucida Sans" pitchFamily="34" charset="0"/>
              </a:rPr>
              <a:t>Caesar</a:t>
            </a:r>
          </a:p>
        </p:txBody>
      </p:sp>
      <p:sp>
        <p:nvSpPr>
          <p:cNvPr id="52232" name="AutoShape 7"/>
          <p:cNvSpPr>
            <a:spLocks noChangeArrowheads="1"/>
          </p:cNvSpPr>
          <p:nvPr/>
        </p:nvSpPr>
        <p:spPr bwMode="auto">
          <a:xfrm>
            <a:off x="2057400" y="3886200"/>
            <a:ext cx="1143000" cy="228600"/>
          </a:xfrm>
          <a:custGeom>
            <a:avLst/>
            <a:gdLst>
              <a:gd name="T0" fmla="*/ 857250 w 21600"/>
              <a:gd name="T1" fmla="*/ 0 h 21600"/>
              <a:gd name="T2" fmla="*/ 0 w 21600"/>
              <a:gd name="T3" fmla="*/ 114300 h 21600"/>
              <a:gd name="T4" fmla="*/ 857250 w 21600"/>
              <a:gd name="T5" fmla="*/ 228600 h 21600"/>
              <a:gd name="T6" fmla="*/ 1143000 w 21600"/>
              <a:gd name="T7" fmla="*/ 1143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2233" name="AutoShape 8"/>
          <p:cNvSpPr>
            <a:spLocks noChangeArrowheads="1"/>
          </p:cNvSpPr>
          <p:nvPr/>
        </p:nvSpPr>
        <p:spPr bwMode="auto">
          <a:xfrm>
            <a:off x="2057400" y="4419600"/>
            <a:ext cx="1143000" cy="228600"/>
          </a:xfrm>
          <a:custGeom>
            <a:avLst/>
            <a:gdLst>
              <a:gd name="T0" fmla="*/ 857250 w 21600"/>
              <a:gd name="T1" fmla="*/ 0 h 21600"/>
              <a:gd name="T2" fmla="*/ 0 w 21600"/>
              <a:gd name="T3" fmla="*/ 114300 h 21600"/>
              <a:gd name="T4" fmla="*/ 857250 w 21600"/>
              <a:gd name="T5" fmla="*/ 228600 h 21600"/>
              <a:gd name="T6" fmla="*/ 1143000 w 21600"/>
              <a:gd name="T7" fmla="*/ 1143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52234" name="Group 9"/>
          <p:cNvGrpSpPr>
            <a:grpSpLocks/>
          </p:cNvGrpSpPr>
          <p:nvPr/>
        </p:nvGrpSpPr>
        <p:grpSpPr bwMode="auto">
          <a:xfrm>
            <a:off x="3276600" y="4953000"/>
            <a:ext cx="4876800" cy="304800"/>
            <a:chOff x="2064" y="2448"/>
            <a:chExt cx="3072" cy="192"/>
          </a:xfrm>
        </p:grpSpPr>
        <p:sp>
          <p:nvSpPr>
            <p:cNvPr id="52269" name="Rectangle 10"/>
            <p:cNvSpPr>
              <a:spLocks noChangeArrowheads="1"/>
            </p:cNvSpPr>
            <p:nvPr/>
          </p:nvSpPr>
          <p:spPr bwMode="auto">
            <a:xfrm>
              <a:off x="2064" y="2448"/>
              <a:ext cx="3072" cy="19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2270" name="Rectangle 11"/>
            <p:cNvSpPr>
              <a:spLocks noChangeArrowheads="1"/>
            </p:cNvSpPr>
            <p:nvPr/>
          </p:nvSpPr>
          <p:spPr bwMode="auto">
            <a:xfrm>
              <a:off x="2448" y="2448"/>
              <a:ext cx="2304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2271" name="Rectangle 12"/>
            <p:cNvSpPr>
              <a:spLocks noChangeArrowheads="1"/>
            </p:cNvSpPr>
            <p:nvPr/>
          </p:nvSpPr>
          <p:spPr bwMode="auto">
            <a:xfrm>
              <a:off x="2832" y="2448"/>
              <a:ext cx="1536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2272" name="Rectangle 13"/>
            <p:cNvSpPr>
              <a:spLocks noChangeArrowheads="1"/>
            </p:cNvSpPr>
            <p:nvPr/>
          </p:nvSpPr>
          <p:spPr bwMode="auto">
            <a:xfrm>
              <a:off x="3216" y="2448"/>
              <a:ext cx="768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2273" name="Line 14"/>
            <p:cNvSpPr>
              <a:spLocks noChangeShapeType="1"/>
            </p:cNvSpPr>
            <p:nvPr/>
          </p:nvSpPr>
          <p:spPr bwMode="auto">
            <a:xfrm>
              <a:off x="3600" y="244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</p:grpSp>
      <p:grpSp>
        <p:nvGrpSpPr>
          <p:cNvPr id="52235" name="Group 15"/>
          <p:cNvGrpSpPr>
            <a:grpSpLocks/>
          </p:cNvGrpSpPr>
          <p:nvPr/>
        </p:nvGrpSpPr>
        <p:grpSpPr bwMode="auto">
          <a:xfrm>
            <a:off x="3276600" y="4343400"/>
            <a:ext cx="4943475" cy="457200"/>
            <a:chOff x="2064" y="2688"/>
            <a:chExt cx="3114" cy="288"/>
          </a:xfrm>
        </p:grpSpPr>
        <p:grpSp>
          <p:nvGrpSpPr>
            <p:cNvPr id="52255" name="Group 16"/>
            <p:cNvGrpSpPr>
              <a:grpSpLocks/>
            </p:cNvGrpSpPr>
            <p:nvPr/>
          </p:nvGrpSpPr>
          <p:grpSpPr bwMode="auto">
            <a:xfrm>
              <a:off x="2064" y="2736"/>
              <a:ext cx="3072" cy="192"/>
              <a:chOff x="2064" y="2448"/>
              <a:chExt cx="3072" cy="192"/>
            </a:xfrm>
          </p:grpSpPr>
          <p:sp>
            <p:nvSpPr>
              <p:cNvPr id="52264" name="Rectangle 17"/>
              <p:cNvSpPr>
                <a:spLocks noChangeArrowheads="1"/>
              </p:cNvSpPr>
              <p:nvPr/>
            </p:nvSpPr>
            <p:spPr bwMode="auto">
              <a:xfrm>
                <a:off x="2064" y="2448"/>
                <a:ext cx="3072" cy="192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2265" name="Rectangle 18"/>
              <p:cNvSpPr>
                <a:spLocks noChangeArrowheads="1"/>
              </p:cNvSpPr>
              <p:nvPr/>
            </p:nvSpPr>
            <p:spPr bwMode="auto">
              <a:xfrm>
                <a:off x="2448" y="2448"/>
                <a:ext cx="2304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2266" name="Rectangle 19"/>
              <p:cNvSpPr>
                <a:spLocks noChangeArrowheads="1"/>
              </p:cNvSpPr>
              <p:nvPr/>
            </p:nvSpPr>
            <p:spPr bwMode="auto">
              <a:xfrm>
                <a:off x="2832" y="2448"/>
                <a:ext cx="1536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2267" name="Rectangle 20"/>
              <p:cNvSpPr>
                <a:spLocks noChangeArrowheads="1"/>
              </p:cNvSpPr>
              <p:nvPr/>
            </p:nvSpPr>
            <p:spPr bwMode="auto">
              <a:xfrm>
                <a:off x="3216" y="2448"/>
                <a:ext cx="768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2268" name="Line 21"/>
              <p:cNvSpPr>
                <a:spLocks noChangeShapeType="1"/>
              </p:cNvSpPr>
              <p:nvPr/>
            </p:nvSpPr>
            <p:spPr bwMode="auto">
              <a:xfrm>
                <a:off x="3600" y="2448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52256" name="Text Box 22"/>
            <p:cNvSpPr txBox="1">
              <a:spLocks noChangeArrowheads="1"/>
            </p:cNvSpPr>
            <p:nvPr/>
          </p:nvSpPr>
          <p:spPr bwMode="auto">
            <a:xfrm>
              <a:off x="2150" y="2688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>
                  <a:latin typeface="Lucida Sans" pitchFamily="34" charset="0"/>
                </a:rPr>
                <a:t>1</a:t>
              </a:r>
            </a:p>
          </p:txBody>
        </p:sp>
        <p:sp>
          <p:nvSpPr>
            <p:cNvPr id="52257" name="Text Box 23"/>
            <p:cNvSpPr txBox="1">
              <a:spLocks noChangeArrowheads="1"/>
            </p:cNvSpPr>
            <p:nvPr/>
          </p:nvSpPr>
          <p:spPr bwMode="auto">
            <a:xfrm>
              <a:off x="2582" y="2688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>
                  <a:latin typeface="Lucida Sans" pitchFamily="34" charset="0"/>
                </a:rPr>
                <a:t>2</a:t>
              </a:r>
            </a:p>
          </p:txBody>
        </p:sp>
        <p:sp>
          <p:nvSpPr>
            <p:cNvPr id="52258" name="Text Box 24"/>
            <p:cNvSpPr txBox="1">
              <a:spLocks noChangeArrowheads="1"/>
            </p:cNvSpPr>
            <p:nvPr/>
          </p:nvSpPr>
          <p:spPr bwMode="auto">
            <a:xfrm>
              <a:off x="2945" y="2688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>
                  <a:latin typeface="Lucida Sans" pitchFamily="34" charset="0"/>
                </a:rPr>
                <a:t>3</a:t>
              </a:r>
            </a:p>
          </p:txBody>
        </p:sp>
        <p:sp>
          <p:nvSpPr>
            <p:cNvPr id="52259" name="Text Box 25"/>
            <p:cNvSpPr txBox="1">
              <a:spLocks noChangeArrowheads="1"/>
            </p:cNvSpPr>
            <p:nvPr/>
          </p:nvSpPr>
          <p:spPr bwMode="auto">
            <a:xfrm>
              <a:off x="3312" y="2688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>
                  <a:latin typeface="Lucida Sans" pitchFamily="34" charset="0"/>
                </a:rPr>
                <a:t>5</a:t>
              </a:r>
            </a:p>
          </p:txBody>
        </p:sp>
        <p:sp>
          <p:nvSpPr>
            <p:cNvPr id="52260" name="Text Box 26"/>
            <p:cNvSpPr txBox="1">
              <a:spLocks noChangeArrowheads="1"/>
            </p:cNvSpPr>
            <p:nvPr/>
          </p:nvSpPr>
          <p:spPr bwMode="auto">
            <a:xfrm>
              <a:off x="3665" y="2688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>
                  <a:latin typeface="Lucida Sans" pitchFamily="34" charset="0"/>
                </a:rPr>
                <a:t>8</a:t>
              </a:r>
            </a:p>
          </p:txBody>
        </p:sp>
        <p:sp>
          <p:nvSpPr>
            <p:cNvPr id="52261" name="Text Box 27"/>
            <p:cNvSpPr txBox="1">
              <a:spLocks noChangeArrowheads="1"/>
            </p:cNvSpPr>
            <p:nvPr/>
          </p:nvSpPr>
          <p:spPr bwMode="auto">
            <a:xfrm>
              <a:off x="4049" y="2688"/>
              <a:ext cx="3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>
                  <a:latin typeface="Lucida Sans" pitchFamily="34" charset="0"/>
                </a:rPr>
                <a:t>16</a:t>
              </a:r>
            </a:p>
          </p:txBody>
        </p:sp>
        <p:sp>
          <p:nvSpPr>
            <p:cNvPr id="52262" name="Text Box 28"/>
            <p:cNvSpPr txBox="1">
              <a:spLocks noChangeArrowheads="1"/>
            </p:cNvSpPr>
            <p:nvPr/>
          </p:nvSpPr>
          <p:spPr bwMode="auto">
            <a:xfrm>
              <a:off x="4464" y="2688"/>
              <a:ext cx="3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>
                  <a:latin typeface="Lucida Sans" pitchFamily="34" charset="0"/>
                </a:rPr>
                <a:t>21</a:t>
              </a:r>
            </a:p>
          </p:txBody>
        </p:sp>
        <p:sp>
          <p:nvSpPr>
            <p:cNvPr id="52263" name="Text Box 29"/>
            <p:cNvSpPr txBox="1">
              <a:spLocks noChangeArrowheads="1"/>
            </p:cNvSpPr>
            <p:nvPr/>
          </p:nvSpPr>
          <p:spPr bwMode="auto">
            <a:xfrm>
              <a:off x="4848" y="2688"/>
              <a:ext cx="3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>
                  <a:latin typeface="Lucida Sans" pitchFamily="34" charset="0"/>
                </a:rPr>
                <a:t>34</a:t>
              </a:r>
            </a:p>
          </p:txBody>
        </p:sp>
      </p:grpSp>
      <p:grpSp>
        <p:nvGrpSpPr>
          <p:cNvPr id="52236" name="Group 30"/>
          <p:cNvGrpSpPr>
            <a:grpSpLocks/>
          </p:cNvGrpSpPr>
          <p:nvPr/>
        </p:nvGrpSpPr>
        <p:grpSpPr bwMode="auto">
          <a:xfrm>
            <a:off x="3276600" y="3810000"/>
            <a:ext cx="4876800" cy="457200"/>
            <a:chOff x="2064" y="2400"/>
            <a:chExt cx="3072" cy="288"/>
          </a:xfrm>
        </p:grpSpPr>
        <p:grpSp>
          <p:nvGrpSpPr>
            <p:cNvPr id="52241" name="Group 31"/>
            <p:cNvGrpSpPr>
              <a:grpSpLocks/>
            </p:cNvGrpSpPr>
            <p:nvPr/>
          </p:nvGrpSpPr>
          <p:grpSpPr bwMode="auto">
            <a:xfrm>
              <a:off x="2064" y="2448"/>
              <a:ext cx="3072" cy="192"/>
              <a:chOff x="2064" y="2448"/>
              <a:chExt cx="3072" cy="192"/>
            </a:xfrm>
          </p:grpSpPr>
          <p:sp>
            <p:nvSpPr>
              <p:cNvPr id="52250" name="Rectangle 32"/>
              <p:cNvSpPr>
                <a:spLocks noChangeArrowheads="1"/>
              </p:cNvSpPr>
              <p:nvPr/>
            </p:nvSpPr>
            <p:spPr bwMode="auto">
              <a:xfrm>
                <a:off x="2064" y="2448"/>
                <a:ext cx="3072" cy="192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2251" name="Rectangle 33"/>
              <p:cNvSpPr>
                <a:spLocks noChangeArrowheads="1"/>
              </p:cNvSpPr>
              <p:nvPr/>
            </p:nvSpPr>
            <p:spPr bwMode="auto">
              <a:xfrm>
                <a:off x="2448" y="2448"/>
                <a:ext cx="2304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2252" name="Rectangle 34"/>
              <p:cNvSpPr>
                <a:spLocks noChangeArrowheads="1"/>
              </p:cNvSpPr>
              <p:nvPr/>
            </p:nvSpPr>
            <p:spPr bwMode="auto">
              <a:xfrm>
                <a:off x="2832" y="2448"/>
                <a:ext cx="1536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2253" name="Rectangle 35"/>
              <p:cNvSpPr>
                <a:spLocks noChangeArrowheads="1"/>
              </p:cNvSpPr>
              <p:nvPr/>
            </p:nvSpPr>
            <p:spPr bwMode="auto">
              <a:xfrm>
                <a:off x="3216" y="2448"/>
                <a:ext cx="768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2254" name="Line 36"/>
              <p:cNvSpPr>
                <a:spLocks noChangeShapeType="1"/>
              </p:cNvSpPr>
              <p:nvPr/>
            </p:nvSpPr>
            <p:spPr bwMode="auto">
              <a:xfrm>
                <a:off x="3600" y="2448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52242" name="Text Box 37"/>
            <p:cNvSpPr txBox="1">
              <a:spLocks noChangeArrowheads="1"/>
            </p:cNvSpPr>
            <p:nvPr/>
          </p:nvSpPr>
          <p:spPr bwMode="auto">
            <a:xfrm>
              <a:off x="2160" y="2400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>
                  <a:latin typeface="Lucida Sans" pitchFamily="34" charset="0"/>
                </a:rPr>
                <a:t>2</a:t>
              </a:r>
            </a:p>
          </p:txBody>
        </p:sp>
        <p:sp>
          <p:nvSpPr>
            <p:cNvPr id="52243" name="Text Box 38"/>
            <p:cNvSpPr txBox="1">
              <a:spLocks noChangeArrowheads="1"/>
            </p:cNvSpPr>
            <p:nvPr/>
          </p:nvSpPr>
          <p:spPr bwMode="auto">
            <a:xfrm>
              <a:off x="2513" y="2400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>
                  <a:latin typeface="Lucida Sans" pitchFamily="34" charset="0"/>
                </a:rPr>
                <a:t>4</a:t>
              </a:r>
            </a:p>
          </p:txBody>
        </p:sp>
        <p:sp>
          <p:nvSpPr>
            <p:cNvPr id="52244" name="Text Box 39"/>
            <p:cNvSpPr txBox="1">
              <a:spLocks noChangeArrowheads="1"/>
            </p:cNvSpPr>
            <p:nvPr/>
          </p:nvSpPr>
          <p:spPr bwMode="auto">
            <a:xfrm>
              <a:off x="2928" y="2400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>
                  <a:latin typeface="Lucida Sans" pitchFamily="34" charset="0"/>
                </a:rPr>
                <a:t>8</a:t>
              </a:r>
            </a:p>
          </p:txBody>
        </p:sp>
        <p:sp>
          <p:nvSpPr>
            <p:cNvPr id="52245" name="Text Box 40"/>
            <p:cNvSpPr txBox="1">
              <a:spLocks noChangeArrowheads="1"/>
            </p:cNvSpPr>
            <p:nvPr/>
          </p:nvSpPr>
          <p:spPr bwMode="auto">
            <a:xfrm>
              <a:off x="3264" y="2400"/>
              <a:ext cx="3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>
                  <a:latin typeface="Lucida Sans" pitchFamily="34" charset="0"/>
                </a:rPr>
                <a:t>16</a:t>
              </a:r>
            </a:p>
          </p:txBody>
        </p:sp>
        <p:sp>
          <p:nvSpPr>
            <p:cNvPr id="52246" name="Text Box 41"/>
            <p:cNvSpPr txBox="1">
              <a:spLocks noChangeArrowheads="1"/>
            </p:cNvSpPr>
            <p:nvPr/>
          </p:nvSpPr>
          <p:spPr bwMode="auto">
            <a:xfrm>
              <a:off x="3665" y="2400"/>
              <a:ext cx="3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>
                  <a:latin typeface="Lucida Sans" pitchFamily="34" charset="0"/>
                </a:rPr>
                <a:t>32</a:t>
              </a:r>
            </a:p>
          </p:txBody>
        </p:sp>
        <p:sp>
          <p:nvSpPr>
            <p:cNvPr id="52247" name="Text Box 42"/>
            <p:cNvSpPr txBox="1">
              <a:spLocks noChangeArrowheads="1"/>
            </p:cNvSpPr>
            <p:nvPr/>
          </p:nvSpPr>
          <p:spPr bwMode="auto">
            <a:xfrm>
              <a:off x="4049" y="2400"/>
              <a:ext cx="3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>
                  <a:latin typeface="Lucida Sans" pitchFamily="34" charset="0"/>
                </a:rPr>
                <a:t>64</a:t>
              </a:r>
            </a:p>
          </p:txBody>
        </p:sp>
        <p:sp>
          <p:nvSpPr>
            <p:cNvPr id="52248" name="Text Box 43"/>
            <p:cNvSpPr txBox="1">
              <a:spLocks noChangeArrowheads="1"/>
            </p:cNvSpPr>
            <p:nvPr/>
          </p:nvSpPr>
          <p:spPr bwMode="auto">
            <a:xfrm>
              <a:off x="4320" y="2400"/>
              <a:ext cx="43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>
                  <a:latin typeface="Lucida Sans" pitchFamily="34" charset="0"/>
                </a:rPr>
                <a:t>128</a:t>
              </a:r>
            </a:p>
          </p:txBody>
        </p:sp>
        <p:sp>
          <p:nvSpPr>
            <p:cNvPr id="52249" name="Text Box 44"/>
            <p:cNvSpPr txBox="1">
              <a:spLocks noChangeArrowheads="1"/>
            </p:cNvSpPr>
            <p:nvPr/>
          </p:nvSpPr>
          <p:spPr bwMode="auto">
            <a:xfrm>
              <a:off x="4747" y="2400"/>
              <a:ext cx="11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endParaRPr lang="en-US" sz="2400">
                <a:latin typeface="Lucida Sans" pitchFamily="34" charset="0"/>
              </a:endParaRPr>
            </a:p>
          </p:txBody>
        </p:sp>
      </p:grpSp>
      <p:sp>
        <p:nvSpPr>
          <p:cNvPr id="52237" name="Text Box 45"/>
          <p:cNvSpPr txBox="1">
            <a:spLocks noChangeArrowheads="1"/>
          </p:cNvSpPr>
          <p:nvPr/>
        </p:nvSpPr>
        <p:spPr bwMode="auto">
          <a:xfrm>
            <a:off x="3276600" y="4876800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Lucida Sans" pitchFamily="34" charset="0"/>
              </a:rPr>
              <a:t>13</a:t>
            </a:r>
          </a:p>
        </p:txBody>
      </p:sp>
      <p:sp>
        <p:nvSpPr>
          <p:cNvPr id="52238" name="AutoShape 46"/>
          <p:cNvSpPr>
            <a:spLocks noChangeArrowheads="1"/>
          </p:cNvSpPr>
          <p:nvPr/>
        </p:nvSpPr>
        <p:spPr bwMode="auto">
          <a:xfrm>
            <a:off x="2057400" y="4953000"/>
            <a:ext cx="1143000" cy="228600"/>
          </a:xfrm>
          <a:custGeom>
            <a:avLst/>
            <a:gdLst>
              <a:gd name="T0" fmla="*/ 857250 w 21600"/>
              <a:gd name="T1" fmla="*/ 0 h 21600"/>
              <a:gd name="T2" fmla="*/ 0 w 21600"/>
              <a:gd name="T3" fmla="*/ 114300 h 21600"/>
              <a:gd name="T4" fmla="*/ 857250 w 21600"/>
              <a:gd name="T5" fmla="*/ 228600 h 21600"/>
              <a:gd name="T6" fmla="*/ 1143000 w 21600"/>
              <a:gd name="T7" fmla="*/ 1143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2239" name="Text Box 47"/>
          <p:cNvSpPr txBox="1">
            <a:spLocks noChangeArrowheads="1"/>
          </p:cNvSpPr>
          <p:nvPr/>
        </p:nvSpPr>
        <p:spPr bwMode="auto">
          <a:xfrm>
            <a:off x="3895725" y="4876800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Lucida Sans" pitchFamily="34" charset="0"/>
              </a:rPr>
              <a:t>16</a:t>
            </a:r>
          </a:p>
        </p:txBody>
      </p:sp>
      <p:sp>
        <p:nvSpPr>
          <p:cNvPr id="52240" name="Text Box 48"/>
          <p:cNvSpPr txBox="1">
            <a:spLocks noChangeArrowheads="1"/>
          </p:cNvSpPr>
          <p:nvPr/>
        </p:nvSpPr>
        <p:spPr bwMode="auto">
          <a:xfrm>
            <a:off x="914400" y="5715000"/>
            <a:ext cx="72247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800">
                <a:solidFill>
                  <a:srgbClr val="A50021"/>
                </a:solidFill>
                <a:latin typeface="Lucida Sans" pitchFamily="34" charset="0"/>
              </a:rPr>
              <a:t>Query:</a:t>
            </a:r>
            <a:r>
              <a:rPr lang="en-US" sz="2800" b="1" i="1">
                <a:latin typeface="Lucida Sans" pitchFamily="34" charset="0"/>
              </a:rPr>
              <a:t> Brutus</a:t>
            </a:r>
            <a:r>
              <a:rPr lang="en-US" sz="2800">
                <a:latin typeface="Lucida Sans" pitchFamily="34" charset="0"/>
              </a:rPr>
              <a:t> </a:t>
            </a:r>
            <a:r>
              <a:rPr lang="en-US" sz="2800" i="1">
                <a:latin typeface="Lucida Sans" pitchFamily="34" charset="0"/>
              </a:rPr>
              <a:t>AND</a:t>
            </a:r>
            <a:r>
              <a:rPr lang="en-US" sz="2800">
                <a:latin typeface="Lucida Sans" pitchFamily="34" charset="0"/>
              </a:rPr>
              <a:t> </a:t>
            </a:r>
            <a:r>
              <a:rPr lang="en-US" sz="2800" b="1" i="1">
                <a:latin typeface="Lucida Sans" pitchFamily="34" charset="0"/>
              </a:rPr>
              <a:t>Calpurnia</a:t>
            </a:r>
            <a:r>
              <a:rPr lang="en-US" sz="2800">
                <a:latin typeface="Lucida Sans" pitchFamily="34" charset="0"/>
              </a:rPr>
              <a:t> </a:t>
            </a:r>
            <a:r>
              <a:rPr lang="en-US" sz="2800" i="1">
                <a:latin typeface="Lucida Sans" pitchFamily="34" charset="0"/>
              </a:rPr>
              <a:t>AND</a:t>
            </a:r>
            <a:r>
              <a:rPr lang="en-US" sz="2800">
                <a:latin typeface="Lucida Sans" pitchFamily="34" charset="0"/>
              </a:rPr>
              <a:t> </a:t>
            </a:r>
            <a:r>
              <a:rPr lang="en-US" sz="2800" b="1" i="1">
                <a:latin typeface="Lucida Sans" pitchFamily="34" charset="0"/>
              </a:rPr>
              <a:t>Caesar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B567EB4-1903-4C1E-9B5E-824752A9D60A}" type="slidenum">
              <a:rPr lang="en-US"/>
              <a:pPr/>
              <a:t>48</a:t>
            </a:fld>
            <a:endParaRPr lang="en-US"/>
          </a:p>
        </p:txBody>
      </p:sp>
      <p:sp>
        <p:nvSpPr>
          <p:cNvPr id="532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Query Optimization</a:t>
            </a:r>
          </a:p>
        </p:txBody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to organize the work of getting results for a query so that the amount of work is reduced.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2703DB9-15F2-4A9A-92AA-95FE8A971C88}" type="slidenum">
              <a:rPr lang="en-US"/>
              <a:pPr/>
              <a:t>49</a:t>
            </a:fld>
            <a:endParaRPr lang="en-US"/>
          </a:p>
        </p:txBody>
      </p:sp>
      <p:sp>
        <p:nvSpPr>
          <p:cNvPr id="542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Query optimization example</a:t>
            </a:r>
          </a:p>
        </p:txBody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u="sng" smtClean="0"/>
              <a:t>Process in order of increasing freq</a:t>
            </a:r>
            <a:r>
              <a:rPr lang="en-US" smtClean="0"/>
              <a:t>:</a:t>
            </a:r>
          </a:p>
          <a:p>
            <a:pPr lvl="1" eaLnBrk="1" hangingPunct="1"/>
            <a:r>
              <a:rPr lang="en-US" i="1" smtClean="0"/>
              <a:t>start with smallest set, then keep</a:t>
            </a:r>
            <a:r>
              <a:rPr lang="en-US" i="1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i="1" smtClean="0"/>
              <a:t>cutting further</a:t>
            </a:r>
            <a:r>
              <a:rPr lang="en-US" smtClean="0"/>
              <a:t>.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81000" y="4105275"/>
            <a:ext cx="7883525" cy="1533525"/>
            <a:chOff x="240" y="2352"/>
            <a:chExt cx="4966" cy="966"/>
          </a:xfrm>
        </p:grpSpPr>
        <p:sp>
          <p:nvSpPr>
            <p:cNvPr id="54280" name="Text Box 5"/>
            <p:cNvSpPr txBox="1">
              <a:spLocks noChangeArrowheads="1"/>
            </p:cNvSpPr>
            <p:nvPr/>
          </p:nvSpPr>
          <p:spPr bwMode="auto">
            <a:xfrm>
              <a:off x="240" y="2352"/>
              <a:ext cx="720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 b="1" i="1">
                  <a:latin typeface="Lucida Sans" pitchFamily="34" charset="0"/>
                </a:rPr>
                <a:t>Brutus</a:t>
              </a:r>
            </a:p>
          </p:txBody>
        </p:sp>
        <p:sp>
          <p:nvSpPr>
            <p:cNvPr id="54281" name="Text Box 6"/>
            <p:cNvSpPr txBox="1">
              <a:spLocks noChangeArrowheads="1"/>
            </p:cNvSpPr>
            <p:nvPr/>
          </p:nvSpPr>
          <p:spPr bwMode="auto">
            <a:xfrm>
              <a:off x="240" y="2688"/>
              <a:ext cx="1017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 b="1" i="1">
                  <a:latin typeface="Lucida Sans" pitchFamily="34" charset="0"/>
                </a:rPr>
                <a:t>Calpurnia</a:t>
              </a:r>
            </a:p>
          </p:txBody>
        </p:sp>
        <p:sp>
          <p:nvSpPr>
            <p:cNvPr id="54282" name="Text Box 7"/>
            <p:cNvSpPr txBox="1">
              <a:spLocks noChangeArrowheads="1"/>
            </p:cNvSpPr>
            <p:nvPr/>
          </p:nvSpPr>
          <p:spPr bwMode="auto">
            <a:xfrm>
              <a:off x="240" y="3024"/>
              <a:ext cx="751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 b="1" i="1">
                  <a:latin typeface="Lucida Sans" pitchFamily="34" charset="0"/>
                </a:rPr>
                <a:t>Caesar</a:t>
              </a:r>
            </a:p>
          </p:txBody>
        </p:sp>
        <p:sp>
          <p:nvSpPr>
            <p:cNvPr id="54283" name="AutoShape 8"/>
            <p:cNvSpPr>
              <a:spLocks noChangeArrowheads="1"/>
            </p:cNvSpPr>
            <p:nvPr/>
          </p:nvSpPr>
          <p:spPr bwMode="auto">
            <a:xfrm>
              <a:off x="1296" y="2400"/>
              <a:ext cx="720" cy="144"/>
            </a:xfrm>
            <a:custGeom>
              <a:avLst/>
              <a:gdLst>
                <a:gd name="T0" fmla="*/ 540 w 21600"/>
                <a:gd name="T1" fmla="*/ 0 h 21600"/>
                <a:gd name="T2" fmla="*/ 0 w 21600"/>
                <a:gd name="T3" fmla="*/ 72 h 21600"/>
                <a:gd name="T4" fmla="*/ 540 w 21600"/>
                <a:gd name="T5" fmla="*/ 144 h 21600"/>
                <a:gd name="T6" fmla="*/ 720 w 21600"/>
                <a:gd name="T7" fmla="*/ 72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60 w 21600"/>
                <a:gd name="T13" fmla="*/ 5400 h 21600"/>
                <a:gd name="T14" fmla="*/ 18900 w 21600"/>
                <a:gd name="T15" fmla="*/ 162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4284" name="AutoShape 9"/>
            <p:cNvSpPr>
              <a:spLocks noChangeArrowheads="1"/>
            </p:cNvSpPr>
            <p:nvPr/>
          </p:nvSpPr>
          <p:spPr bwMode="auto">
            <a:xfrm>
              <a:off x="1296" y="2736"/>
              <a:ext cx="720" cy="144"/>
            </a:xfrm>
            <a:custGeom>
              <a:avLst/>
              <a:gdLst>
                <a:gd name="T0" fmla="*/ 540 w 21600"/>
                <a:gd name="T1" fmla="*/ 0 h 21600"/>
                <a:gd name="T2" fmla="*/ 0 w 21600"/>
                <a:gd name="T3" fmla="*/ 72 h 21600"/>
                <a:gd name="T4" fmla="*/ 540 w 21600"/>
                <a:gd name="T5" fmla="*/ 144 h 21600"/>
                <a:gd name="T6" fmla="*/ 720 w 21600"/>
                <a:gd name="T7" fmla="*/ 72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60 w 21600"/>
                <a:gd name="T13" fmla="*/ 5400 h 21600"/>
                <a:gd name="T14" fmla="*/ 18900 w 21600"/>
                <a:gd name="T15" fmla="*/ 162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grpSp>
          <p:nvGrpSpPr>
            <p:cNvPr id="54285" name="Group 10"/>
            <p:cNvGrpSpPr>
              <a:grpSpLocks/>
            </p:cNvGrpSpPr>
            <p:nvPr/>
          </p:nvGrpSpPr>
          <p:grpSpPr bwMode="auto">
            <a:xfrm>
              <a:off x="2064" y="3072"/>
              <a:ext cx="3072" cy="192"/>
              <a:chOff x="2064" y="2448"/>
              <a:chExt cx="3072" cy="192"/>
            </a:xfrm>
          </p:grpSpPr>
          <p:sp>
            <p:nvSpPr>
              <p:cNvPr id="54319" name="Rectangle 11"/>
              <p:cNvSpPr>
                <a:spLocks noChangeArrowheads="1"/>
              </p:cNvSpPr>
              <p:nvPr/>
            </p:nvSpPr>
            <p:spPr bwMode="auto">
              <a:xfrm>
                <a:off x="2064" y="2448"/>
                <a:ext cx="3072" cy="192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4320" name="Rectangle 12"/>
              <p:cNvSpPr>
                <a:spLocks noChangeArrowheads="1"/>
              </p:cNvSpPr>
              <p:nvPr/>
            </p:nvSpPr>
            <p:spPr bwMode="auto">
              <a:xfrm>
                <a:off x="2448" y="2448"/>
                <a:ext cx="2304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4321" name="Rectangle 13"/>
              <p:cNvSpPr>
                <a:spLocks noChangeArrowheads="1"/>
              </p:cNvSpPr>
              <p:nvPr/>
            </p:nvSpPr>
            <p:spPr bwMode="auto">
              <a:xfrm>
                <a:off x="2832" y="2448"/>
                <a:ext cx="1536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4322" name="Rectangle 14"/>
              <p:cNvSpPr>
                <a:spLocks noChangeArrowheads="1"/>
              </p:cNvSpPr>
              <p:nvPr/>
            </p:nvSpPr>
            <p:spPr bwMode="auto">
              <a:xfrm>
                <a:off x="3216" y="2448"/>
                <a:ext cx="768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4323" name="Line 15"/>
              <p:cNvSpPr>
                <a:spLocks noChangeShapeType="1"/>
              </p:cNvSpPr>
              <p:nvPr/>
            </p:nvSpPr>
            <p:spPr bwMode="auto">
              <a:xfrm>
                <a:off x="3600" y="2448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54286" name="Group 16"/>
            <p:cNvGrpSpPr>
              <a:grpSpLocks/>
            </p:cNvGrpSpPr>
            <p:nvPr/>
          </p:nvGrpSpPr>
          <p:grpSpPr bwMode="auto">
            <a:xfrm>
              <a:off x="2064" y="2688"/>
              <a:ext cx="3142" cy="288"/>
              <a:chOff x="2064" y="2688"/>
              <a:chExt cx="3142" cy="288"/>
            </a:xfrm>
          </p:grpSpPr>
          <p:grpSp>
            <p:nvGrpSpPr>
              <p:cNvPr id="54305" name="Group 17"/>
              <p:cNvGrpSpPr>
                <a:grpSpLocks/>
              </p:cNvGrpSpPr>
              <p:nvPr/>
            </p:nvGrpSpPr>
            <p:grpSpPr bwMode="auto">
              <a:xfrm>
                <a:off x="2064" y="2736"/>
                <a:ext cx="3072" cy="192"/>
                <a:chOff x="2064" y="2448"/>
                <a:chExt cx="3072" cy="192"/>
              </a:xfrm>
            </p:grpSpPr>
            <p:sp>
              <p:nvSpPr>
                <p:cNvPr id="54314" name="Rectangle 18"/>
                <p:cNvSpPr>
                  <a:spLocks noChangeArrowheads="1"/>
                </p:cNvSpPr>
                <p:nvPr/>
              </p:nvSpPr>
              <p:spPr bwMode="auto">
                <a:xfrm>
                  <a:off x="2064" y="2448"/>
                  <a:ext cx="3072" cy="192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54315" name="Rectangle 19"/>
                <p:cNvSpPr>
                  <a:spLocks noChangeArrowheads="1"/>
                </p:cNvSpPr>
                <p:nvPr/>
              </p:nvSpPr>
              <p:spPr bwMode="auto">
                <a:xfrm>
                  <a:off x="2448" y="2448"/>
                  <a:ext cx="2304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54316" name="Rectangle 20"/>
                <p:cNvSpPr>
                  <a:spLocks noChangeArrowheads="1"/>
                </p:cNvSpPr>
                <p:nvPr/>
              </p:nvSpPr>
              <p:spPr bwMode="auto">
                <a:xfrm>
                  <a:off x="2832" y="2448"/>
                  <a:ext cx="1536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54317" name="Rectangle 21"/>
                <p:cNvSpPr>
                  <a:spLocks noChangeArrowheads="1"/>
                </p:cNvSpPr>
                <p:nvPr/>
              </p:nvSpPr>
              <p:spPr bwMode="auto">
                <a:xfrm>
                  <a:off x="3216" y="2448"/>
                  <a:ext cx="768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54318" name="Line 22"/>
                <p:cNvSpPr>
                  <a:spLocks noChangeShapeType="1"/>
                </p:cNvSpPr>
                <p:nvPr/>
              </p:nvSpPr>
              <p:spPr bwMode="auto">
                <a:xfrm>
                  <a:off x="3600" y="2448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54306" name="Text Box 23"/>
              <p:cNvSpPr txBox="1">
                <a:spLocks noChangeArrowheads="1"/>
              </p:cNvSpPr>
              <p:nvPr/>
            </p:nvSpPr>
            <p:spPr bwMode="auto">
              <a:xfrm>
                <a:off x="2150" y="2688"/>
                <a:ext cx="237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sz="2400">
                    <a:latin typeface="Lucida Sans" pitchFamily="34" charset="0"/>
                  </a:rPr>
                  <a:t>1</a:t>
                </a:r>
              </a:p>
            </p:txBody>
          </p:sp>
          <p:sp>
            <p:nvSpPr>
              <p:cNvPr id="54307" name="Text Box 24"/>
              <p:cNvSpPr txBox="1">
                <a:spLocks noChangeArrowheads="1"/>
              </p:cNvSpPr>
              <p:nvPr/>
            </p:nvSpPr>
            <p:spPr bwMode="auto">
              <a:xfrm>
                <a:off x="2582" y="2688"/>
                <a:ext cx="237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sz="2400">
                    <a:latin typeface="Lucida Sans" pitchFamily="34" charset="0"/>
                  </a:rPr>
                  <a:t>2</a:t>
                </a:r>
              </a:p>
            </p:txBody>
          </p:sp>
          <p:sp>
            <p:nvSpPr>
              <p:cNvPr id="54308" name="Text Box 25"/>
              <p:cNvSpPr txBox="1">
                <a:spLocks noChangeArrowheads="1"/>
              </p:cNvSpPr>
              <p:nvPr/>
            </p:nvSpPr>
            <p:spPr bwMode="auto">
              <a:xfrm>
                <a:off x="2945" y="2688"/>
                <a:ext cx="237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sz="2400">
                    <a:latin typeface="Lucida Sans" pitchFamily="34" charset="0"/>
                  </a:rPr>
                  <a:t>3</a:t>
                </a:r>
              </a:p>
            </p:txBody>
          </p:sp>
          <p:sp>
            <p:nvSpPr>
              <p:cNvPr id="54309" name="Text Box 26"/>
              <p:cNvSpPr txBox="1">
                <a:spLocks noChangeArrowheads="1"/>
              </p:cNvSpPr>
              <p:nvPr/>
            </p:nvSpPr>
            <p:spPr bwMode="auto">
              <a:xfrm>
                <a:off x="3312" y="2688"/>
                <a:ext cx="237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sz="2400">
                    <a:latin typeface="Lucida Sans" pitchFamily="34" charset="0"/>
                  </a:rPr>
                  <a:t>5</a:t>
                </a:r>
              </a:p>
            </p:txBody>
          </p:sp>
          <p:sp>
            <p:nvSpPr>
              <p:cNvPr id="54310" name="Text Box 27"/>
              <p:cNvSpPr txBox="1">
                <a:spLocks noChangeArrowheads="1"/>
              </p:cNvSpPr>
              <p:nvPr/>
            </p:nvSpPr>
            <p:spPr bwMode="auto">
              <a:xfrm>
                <a:off x="3665" y="2688"/>
                <a:ext cx="237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sz="2400">
                    <a:latin typeface="Lucida Sans" pitchFamily="34" charset="0"/>
                  </a:rPr>
                  <a:t>8</a:t>
                </a:r>
              </a:p>
            </p:txBody>
          </p:sp>
          <p:sp>
            <p:nvSpPr>
              <p:cNvPr id="54311" name="Text Box 28"/>
              <p:cNvSpPr txBox="1">
                <a:spLocks noChangeArrowheads="1"/>
              </p:cNvSpPr>
              <p:nvPr/>
            </p:nvSpPr>
            <p:spPr bwMode="auto">
              <a:xfrm>
                <a:off x="4049" y="2688"/>
                <a:ext cx="35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sz="2400">
                    <a:latin typeface="Lucida Sans" pitchFamily="34" charset="0"/>
                  </a:rPr>
                  <a:t>13</a:t>
                </a:r>
              </a:p>
            </p:txBody>
          </p:sp>
          <p:sp>
            <p:nvSpPr>
              <p:cNvPr id="54312" name="Text Box 29"/>
              <p:cNvSpPr txBox="1">
                <a:spLocks noChangeArrowheads="1"/>
              </p:cNvSpPr>
              <p:nvPr/>
            </p:nvSpPr>
            <p:spPr bwMode="auto">
              <a:xfrm>
                <a:off x="4464" y="2688"/>
                <a:ext cx="35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sz="2400">
                    <a:latin typeface="Lucida Sans" pitchFamily="34" charset="0"/>
                  </a:rPr>
                  <a:t>21</a:t>
                </a:r>
              </a:p>
            </p:txBody>
          </p:sp>
          <p:sp>
            <p:nvSpPr>
              <p:cNvPr id="54313" name="Text Box 30"/>
              <p:cNvSpPr txBox="1">
                <a:spLocks noChangeArrowheads="1"/>
              </p:cNvSpPr>
              <p:nvPr/>
            </p:nvSpPr>
            <p:spPr bwMode="auto">
              <a:xfrm>
                <a:off x="4848" y="2688"/>
                <a:ext cx="35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sz="2400">
                    <a:latin typeface="Lucida Sans" pitchFamily="34" charset="0"/>
                  </a:rPr>
                  <a:t>34</a:t>
                </a:r>
              </a:p>
            </p:txBody>
          </p:sp>
        </p:grpSp>
        <p:grpSp>
          <p:nvGrpSpPr>
            <p:cNvPr id="54287" name="Group 31"/>
            <p:cNvGrpSpPr>
              <a:grpSpLocks/>
            </p:cNvGrpSpPr>
            <p:nvPr/>
          </p:nvGrpSpPr>
          <p:grpSpPr bwMode="auto">
            <a:xfrm>
              <a:off x="2064" y="2352"/>
              <a:ext cx="3072" cy="288"/>
              <a:chOff x="2064" y="2400"/>
              <a:chExt cx="3072" cy="288"/>
            </a:xfrm>
          </p:grpSpPr>
          <p:grpSp>
            <p:nvGrpSpPr>
              <p:cNvPr id="54291" name="Group 32"/>
              <p:cNvGrpSpPr>
                <a:grpSpLocks/>
              </p:cNvGrpSpPr>
              <p:nvPr/>
            </p:nvGrpSpPr>
            <p:grpSpPr bwMode="auto">
              <a:xfrm>
                <a:off x="2064" y="2448"/>
                <a:ext cx="3072" cy="192"/>
                <a:chOff x="2064" y="2448"/>
                <a:chExt cx="3072" cy="192"/>
              </a:xfrm>
            </p:grpSpPr>
            <p:sp>
              <p:nvSpPr>
                <p:cNvPr id="54300" name="Rectangle 33"/>
                <p:cNvSpPr>
                  <a:spLocks noChangeArrowheads="1"/>
                </p:cNvSpPr>
                <p:nvPr/>
              </p:nvSpPr>
              <p:spPr bwMode="auto">
                <a:xfrm>
                  <a:off x="2064" y="2448"/>
                  <a:ext cx="3072" cy="192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54301" name="Rectangle 34"/>
                <p:cNvSpPr>
                  <a:spLocks noChangeArrowheads="1"/>
                </p:cNvSpPr>
                <p:nvPr/>
              </p:nvSpPr>
              <p:spPr bwMode="auto">
                <a:xfrm>
                  <a:off x="2448" y="2448"/>
                  <a:ext cx="2304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54302" name="Rectangle 35"/>
                <p:cNvSpPr>
                  <a:spLocks noChangeArrowheads="1"/>
                </p:cNvSpPr>
                <p:nvPr/>
              </p:nvSpPr>
              <p:spPr bwMode="auto">
                <a:xfrm>
                  <a:off x="2832" y="2448"/>
                  <a:ext cx="1536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54303" name="Rectangle 36"/>
                <p:cNvSpPr>
                  <a:spLocks noChangeArrowheads="1"/>
                </p:cNvSpPr>
                <p:nvPr/>
              </p:nvSpPr>
              <p:spPr bwMode="auto">
                <a:xfrm>
                  <a:off x="3216" y="2448"/>
                  <a:ext cx="768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54304" name="Line 37"/>
                <p:cNvSpPr>
                  <a:spLocks noChangeShapeType="1"/>
                </p:cNvSpPr>
                <p:nvPr/>
              </p:nvSpPr>
              <p:spPr bwMode="auto">
                <a:xfrm>
                  <a:off x="3600" y="2448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54292" name="Text Box 38"/>
              <p:cNvSpPr txBox="1">
                <a:spLocks noChangeArrowheads="1"/>
              </p:cNvSpPr>
              <p:nvPr/>
            </p:nvSpPr>
            <p:spPr bwMode="auto">
              <a:xfrm>
                <a:off x="2160" y="2400"/>
                <a:ext cx="237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sz="2400">
                    <a:latin typeface="Lucida Sans" pitchFamily="34" charset="0"/>
                  </a:rPr>
                  <a:t>2</a:t>
                </a:r>
              </a:p>
            </p:txBody>
          </p:sp>
          <p:sp>
            <p:nvSpPr>
              <p:cNvPr id="54293" name="Text Box 39"/>
              <p:cNvSpPr txBox="1">
                <a:spLocks noChangeArrowheads="1"/>
              </p:cNvSpPr>
              <p:nvPr/>
            </p:nvSpPr>
            <p:spPr bwMode="auto">
              <a:xfrm>
                <a:off x="2513" y="2400"/>
                <a:ext cx="237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sz="2400">
                    <a:latin typeface="Lucida Sans" pitchFamily="34" charset="0"/>
                  </a:rPr>
                  <a:t>4</a:t>
                </a:r>
              </a:p>
            </p:txBody>
          </p:sp>
          <p:sp>
            <p:nvSpPr>
              <p:cNvPr id="54294" name="Text Box 40"/>
              <p:cNvSpPr txBox="1">
                <a:spLocks noChangeArrowheads="1"/>
              </p:cNvSpPr>
              <p:nvPr/>
            </p:nvSpPr>
            <p:spPr bwMode="auto">
              <a:xfrm>
                <a:off x="2928" y="2400"/>
                <a:ext cx="237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sz="2400">
                    <a:latin typeface="Lucida Sans" pitchFamily="34" charset="0"/>
                  </a:rPr>
                  <a:t>8</a:t>
                </a:r>
              </a:p>
            </p:txBody>
          </p:sp>
          <p:sp>
            <p:nvSpPr>
              <p:cNvPr id="54295" name="Text Box 41"/>
              <p:cNvSpPr txBox="1">
                <a:spLocks noChangeArrowheads="1"/>
              </p:cNvSpPr>
              <p:nvPr/>
            </p:nvSpPr>
            <p:spPr bwMode="auto">
              <a:xfrm>
                <a:off x="3264" y="2400"/>
                <a:ext cx="35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sz="2400">
                    <a:latin typeface="Lucida Sans" pitchFamily="34" charset="0"/>
                  </a:rPr>
                  <a:t>16</a:t>
                </a:r>
              </a:p>
            </p:txBody>
          </p:sp>
          <p:sp>
            <p:nvSpPr>
              <p:cNvPr id="54296" name="Text Box 42"/>
              <p:cNvSpPr txBox="1">
                <a:spLocks noChangeArrowheads="1"/>
              </p:cNvSpPr>
              <p:nvPr/>
            </p:nvSpPr>
            <p:spPr bwMode="auto">
              <a:xfrm>
                <a:off x="3665" y="2400"/>
                <a:ext cx="35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sz="2400">
                    <a:latin typeface="Lucida Sans" pitchFamily="34" charset="0"/>
                  </a:rPr>
                  <a:t>32</a:t>
                </a:r>
              </a:p>
            </p:txBody>
          </p:sp>
          <p:sp>
            <p:nvSpPr>
              <p:cNvPr id="54297" name="Text Box 43"/>
              <p:cNvSpPr txBox="1">
                <a:spLocks noChangeArrowheads="1"/>
              </p:cNvSpPr>
              <p:nvPr/>
            </p:nvSpPr>
            <p:spPr bwMode="auto">
              <a:xfrm>
                <a:off x="4049" y="2400"/>
                <a:ext cx="35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sz="2400">
                    <a:latin typeface="Lucida Sans" pitchFamily="34" charset="0"/>
                  </a:rPr>
                  <a:t>64</a:t>
                </a:r>
              </a:p>
            </p:txBody>
          </p:sp>
          <p:sp>
            <p:nvSpPr>
              <p:cNvPr id="54298" name="Text Box 44"/>
              <p:cNvSpPr txBox="1">
                <a:spLocks noChangeArrowheads="1"/>
              </p:cNvSpPr>
              <p:nvPr/>
            </p:nvSpPr>
            <p:spPr bwMode="auto">
              <a:xfrm>
                <a:off x="4320" y="2400"/>
                <a:ext cx="479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sz="2400">
                    <a:latin typeface="Lucida Sans" pitchFamily="34" charset="0"/>
                  </a:rPr>
                  <a:t>128</a:t>
                </a:r>
              </a:p>
            </p:txBody>
          </p:sp>
          <p:sp>
            <p:nvSpPr>
              <p:cNvPr id="54299" name="Text Box 45"/>
              <p:cNvSpPr txBox="1">
                <a:spLocks noChangeArrowheads="1"/>
              </p:cNvSpPr>
              <p:nvPr/>
            </p:nvSpPr>
            <p:spPr bwMode="auto">
              <a:xfrm>
                <a:off x="4747" y="2400"/>
                <a:ext cx="11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/>
                <a:endParaRPr lang="en-US" sz="2400">
                  <a:latin typeface="Lucida Sans" pitchFamily="34" charset="0"/>
                </a:endParaRPr>
              </a:p>
            </p:txBody>
          </p:sp>
        </p:grpSp>
        <p:sp>
          <p:nvSpPr>
            <p:cNvPr id="54288" name="Text Box 46"/>
            <p:cNvSpPr txBox="1">
              <a:spLocks noChangeArrowheads="1"/>
            </p:cNvSpPr>
            <p:nvPr/>
          </p:nvSpPr>
          <p:spPr bwMode="auto">
            <a:xfrm>
              <a:off x="2064" y="3024"/>
              <a:ext cx="35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>
                  <a:latin typeface="Lucida Sans" pitchFamily="34" charset="0"/>
                </a:rPr>
                <a:t>13</a:t>
              </a:r>
            </a:p>
          </p:txBody>
        </p:sp>
        <p:sp>
          <p:nvSpPr>
            <p:cNvPr id="54289" name="AutoShape 47"/>
            <p:cNvSpPr>
              <a:spLocks noChangeArrowheads="1"/>
            </p:cNvSpPr>
            <p:nvPr/>
          </p:nvSpPr>
          <p:spPr bwMode="auto">
            <a:xfrm>
              <a:off x="1296" y="3072"/>
              <a:ext cx="720" cy="144"/>
            </a:xfrm>
            <a:custGeom>
              <a:avLst/>
              <a:gdLst>
                <a:gd name="T0" fmla="*/ 540 w 21600"/>
                <a:gd name="T1" fmla="*/ 0 h 21600"/>
                <a:gd name="T2" fmla="*/ 0 w 21600"/>
                <a:gd name="T3" fmla="*/ 72 h 21600"/>
                <a:gd name="T4" fmla="*/ 540 w 21600"/>
                <a:gd name="T5" fmla="*/ 144 h 21600"/>
                <a:gd name="T6" fmla="*/ 720 w 21600"/>
                <a:gd name="T7" fmla="*/ 72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60 w 21600"/>
                <a:gd name="T13" fmla="*/ 5400 h 21600"/>
                <a:gd name="T14" fmla="*/ 18900 w 21600"/>
                <a:gd name="T15" fmla="*/ 162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4290" name="Text Box 48"/>
            <p:cNvSpPr txBox="1">
              <a:spLocks noChangeArrowheads="1"/>
            </p:cNvSpPr>
            <p:nvPr/>
          </p:nvSpPr>
          <p:spPr bwMode="auto">
            <a:xfrm>
              <a:off x="2454" y="3024"/>
              <a:ext cx="35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>
                  <a:latin typeface="Lucida Sans" pitchFamily="34" charset="0"/>
                </a:rPr>
                <a:t>16</a:t>
              </a:r>
            </a:p>
          </p:txBody>
        </p:sp>
      </p:grpSp>
      <p:sp>
        <p:nvSpPr>
          <p:cNvPr id="440369" name="AutoShape 49"/>
          <p:cNvSpPr>
            <a:spLocks noChangeArrowheads="1"/>
          </p:cNvSpPr>
          <p:nvPr/>
        </p:nvSpPr>
        <p:spPr bwMode="auto">
          <a:xfrm>
            <a:off x="2590800" y="2817813"/>
            <a:ext cx="3276600" cy="1016000"/>
          </a:xfrm>
          <a:prstGeom prst="upArrowCallout">
            <a:avLst>
              <a:gd name="adj1" fmla="val 80625"/>
              <a:gd name="adj2" fmla="val 80625"/>
              <a:gd name="adj3" fmla="val 16667"/>
              <a:gd name="adj4" fmla="val 66667"/>
            </a:avLst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2000">
                <a:latin typeface="Lucida Sans" pitchFamily="34" charset="0"/>
              </a:rPr>
              <a:t>This is why we kept</a:t>
            </a:r>
          </a:p>
          <a:p>
            <a:pPr algn="ctr"/>
            <a:r>
              <a:rPr lang="en-US" sz="2000">
                <a:latin typeface="Lucida Sans" pitchFamily="34" charset="0"/>
              </a:rPr>
              <a:t>freq in dictionary</a:t>
            </a:r>
          </a:p>
        </p:txBody>
      </p:sp>
      <p:sp>
        <p:nvSpPr>
          <p:cNvPr id="440370" name="Text Box 50"/>
          <p:cNvSpPr txBox="1">
            <a:spLocks noChangeArrowheads="1"/>
          </p:cNvSpPr>
          <p:nvPr/>
        </p:nvSpPr>
        <p:spPr bwMode="auto">
          <a:xfrm>
            <a:off x="365125" y="5915025"/>
            <a:ext cx="8218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Execute the query as (</a:t>
            </a:r>
            <a:r>
              <a:rPr lang="en-US" sz="2400" b="1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Caesar</a:t>
            </a:r>
            <a:r>
              <a:rPr lang="en-US" sz="24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AND</a:t>
            </a:r>
            <a:r>
              <a:rPr lang="en-US" sz="24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b="1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Brutus)</a:t>
            </a:r>
            <a:r>
              <a:rPr lang="en-US" sz="24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AND</a:t>
            </a:r>
            <a:r>
              <a:rPr lang="en-US" sz="24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b="1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Calpurnia</a:t>
            </a:r>
            <a:r>
              <a:rPr lang="en-US" sz="24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69" grpId="0" animBg="1" autoUpdateAnimBg="0"/>
      <p:bldP spid="440370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F406109-8971-4A5E-B135-62641F9FB2A6}" type="slidenum">
              <a:rPr lang="en-US"/>
              <a:pPr/>
              <a:t>5</a:t>
            </a:fld>
            <a:endParaRPr lang="en-US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Information Retrieval Process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1905000"/>
            <a:ext cx="3751263" cy="40386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 sz="2700" b="1" smtClean="0"/>
          </a:p>
          <a:p>
            <a:pPr eaLnBrk="1" hangingPunct="1">
              <a:buFont typeface="Wingdings" pitchFamily="2" charset="2"/>
              <a:buNone/>
            </a:pPr>
            <a:endParaRPr lang="en-US" sz="2700" b="1" smtClean="0"/>
          </a:p>
          <a:p>
            <a:pPr eaLnBrk="1" hangingPunct="1">
              <a:buFont typeface="Wingdings" pitchFamily="2" charset="2"/>
              <a:buNone/>
            </a:pPr>
            <a:endParaRPr lang="en-US" sz="2700" b="1" smtClean="0"/>
          </a:p>
          <a:p>
            <a:pPr eaLnBrk="1" hangingPunct="1">
              <a:buFont typeface="Wingdings" pitchFamily="2" charset="2"/>
              <a:buNone/>
            </a:pPr>
            <a:endParaRPr lang="en-US" sz="2700" b="1" smtClean="0"/>
          </a:p>
          <a:p>
            <a:pPr eaLnBrk="1" hangingPunct="1">
              <a:buFont typeface="Wingdings" pitchFamily="2" charset="2"/>
              <a:buNone/>
            </a:pPr>
            <a:endParaRPr lang="en-US" sz="2700" b="1" smtClean="0"/>
          </a:p>
          <a:p>
            <a:pPr eaLnBrk="1" hangingPunct="1">
              <a:buFont typeface="Wingdings" pitchFamily="2" charset="2"/>
              <a:buNone/>
            </a:pPr>
            <a:endParaRPr lang="en-US" sz="2700" b="1" smtClean="0"/>
          </a:p>
          <a:p>
            <a:pPr eaLnBrk="1" hangingPunct="1">
              <a:buFont typeface="Wingdings" pitchFamily="2" charset="2"/>
              <a:buNone/>
            </a:pPr>
            <a:endParaRPr lang="en-US" sz="2700" b="1" smtClean="0"/>
          </a:p>
        </p:txBody>
      </p:sp>
      <p:graphicFrame>
        <p:nvGraphicFramePr>
          <p:cNvPr id="1026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2667000" y="2514600"/>
          <a:ext cx="3962400" cy="381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Bitmap Image" r:id="rId3" imgW="2305372" imgH="2276793" progId="Paint.Picture">
                  <p:embed/>
                </p:oleObj>
              </mc:Choice>
              <mc:Fallback>
                <p:oleObj name="Bitmap Image" r:id="rId3" imgW="2305372" imgH="2276793" progId="Paint.Picture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2514600"/>
                        <a:ext cx="3962400" cy="3810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5A16DB7-3163-4D98-8D0F-10DF0CF378C5}" type="slidenum">
              <a:rPr lang="en-US"/>
              <a:pPr/>
              <a:t>50</a:t>
            </a:fld>
            <a:endParaRPr lang="en-US"/>
          </a:p>
        </p:txBody>
      </p:sp>
      <p:sp>
        <p:nvSpPr>
          <p:cNvPr id="552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More general optimization</a:t>
            </a:r>
          </a:p>
        </p:txBody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3500" smtClean="0"/>
              <a:t>e.g., </a:t>
            </a:r>
            <a:r>
              <a:rPr lang="en-US" sz="3500" i="1" smtClean="0"/>
              <a:t>(</a:t>
            </a:r>
            <a:r>
              <a:rPr lang="en-US" sz="3500" b="1" i="1" smtClean="0"/>
              <a:t>madding</a:t>
            </a:r>
            <a:r>
              <a:rPr lang="en-US" sz="3500" i="1" smtClean="0"/>
              <a:t> OR </a:t>
            </a:r>
            <a:r>
              <a:rPr lang="en-US" sz="3500" b="1" i="1" smtClean="0"/>
              <a:t>crowd</a:t>
            </a:r>
            <a:r>
              <a:rPr lang="en-US" sz="3500" i="1" smtClean="0"/>
              <a:t>) AND (</a:t>
            </a:r>
            <a:r>
              <a:rPr lang="en-US" sz="3500" b="1" i="1" smtClean="0"/>
              <a:t>ignoble</a:t>
            </a:r>
            <a:r>
              <a:rPr lang="en-US" sz="3500" i="1" smtClean="0"/>
              <a:t> OR </a:t>
            </a:r>
            <a:r>
              <a:rPr lang="en-US" sz="3500" b="1" i="1" smtClean="0"/>
              <a:t>strife</a:t>
            </a:r>
            <a:r>
              <a:rPr lang="en-US" sz="3500" i="1" smtClean="0"/>
              <a:t>)</a:t>
            </a:r>
            <a:endParaRPr lang="en-US" sz="3500" smtClean="0"/>
          </a:p>
          <a:p>
            <a:pPr eaLnBrk="1" hangingPunct="1"/>
            <a:r>
              <a:rPr lang="en-US" sz="3500" smtClean="0"/>
              <a:t>Get freq’s for all terms.</a:t>
            </a:r>
          </a:p>
          <a:p>
            <a:pPr eaLnBrk="1" hangingPunct="1"/>
            <a:r>
              <a:rPr lang="en-US" sz="3500" smtClean="0"/>
              <a:t>Estimate the size of each </a:t>
            </a:r>
            <a:r>
              <a:rPr lang="en-US" sz="3500" i="1" smtClean="0"/>
              <a:t>OR</a:t>
            </a:r>
            <a:r>
              <a:rPr lang="en-US" sz="3500" smtClean="0"/>
              <a:t> by the sum of its freq’s (conservative).</a:t>
            </a:r>
          </a:p>
          <a:p>
            <a:pPr eaLnBrk="1" hangingPunct="1"/>
            <a:r>
              <a:rPr lang="en-US" sz="3500" smtClean="0"/>
              <a:t>Process in increasing order of </a:t>
            </a:r>
            <a:r>
              <a:rPr lang="en-US" sz="3500" i="1" smtClean="0"/>
              <a:t>OR</a:t>
            </a:r>
            <a:r>
              <a:rPr lang="en-US" sz="3500" smtClean="0"/>
              <a:t> sizes.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4B288A1-465C-4B01-9E6C-EA57EE973E38}" type="slidenum">
              <a:rPr lang="en-US"/>
              <a:pPr/>
              <a:t>51</a:t>
            </a:fld>
            <a:endParaRPr lang="en-US"/>
          </a:p>
        </p:txBody>
      </p:sp>
      <p:sp>
        <p:nvSpPr>
          <p:cNvPr id="5632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sz="2900" smtClean="0"/>
              <a:t>Beyond term search</a:t>
            </a:r>
          </a:p>
        </p:txBody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Phrases?</a:t>
            </a:r>
          </a:p>
          <a:p>
            <a:pPr lvl="1" eaLnBrk="1" hangingPunct="1"/>
            <a:r>
              <a:rPr lang="en-US" b="1" i="1" smtClean="0"/>
              <a:t>Indian Institute of Information Technology</a:t>
            </a:r>
          </a:p>
          <a:p>
            <a:pPr eaLnBrk="1" hangingPunct="1"/>
            <a:r>
              <a:rPr lang="en-US" smtClean="0"/>
              <a:t>Proximity: Find </a:t>
            </a:r>
            <a:r>
              <a:rPr lang="en-US" b="1" i="1" smtClean="0"/>
              <a:t>Murty</a:t>
            </a:r>
            <a:r>
              <a:rPr lang="en-US" smtClean="0"/>
              <a:t> </a:t>
            </a:r>
            <a:r>
              <a:rPr lang="en-US" i="1" smtClean="0"/>
              <a:t>NEAR </a:t>
            </a:r>
            <a:r>
              <a:rPr lang="en-US" b="1" i="1" smtClean="0"/>
              <a:t>Infosys</a:t>
            </a:r>
            <a:r>
              <a:rPr lang="en-US" smtClean="0"/>
              <a:t>.</a:t>
            </a:r>
          </a:p>
          <a:p>
            <a:pPr lvl="1" eaLnBrk="1" hangingPunct="1"/>
            <a:r>
              <a:rPr lang="en-US" smtClean="0"/>
              <a:t>Need index to capture position information in docs.</a:t>
            </a:r>
          </a:p>
          <a:p>
            <a:pPr eaLnBrk="1" hangingPunct="1"/>
            <a:r>
              <a:rPr lang="en-US" smtClean="0"/>
              <a:t>Find documents with (</a:t>
            </a:r>
            <a:r>
              <a:rPr lang="en-US" i="1" smtClean="0"/>
              <a:t>author = </a:t>
            </a:r>
            <a:r>
              <a:rPr lang="en-US" b="1" i="1" smtClean="0"/>
              <a:t>Zufrasky</a:t>
            </a:r>
            <a:r>
              <a:rPr lang="en-US" smtClean="0"/>
              <a:t>)</a:t>
            </a:r>
            <a:r>
              <a:rPr lang="en-US" i="1" smtClean="0"/>
              <a:t> AND</a:t>
            </a:r>
            <a:r>
              <a:rPr lang="en-US" smtClean="0"/>
              <a:t> (text contains </a:t>
            </a:r>
            <a:r>
              <a:rPr lang="en-US" b="1" i="1" smtClean="0"/>
              <a:t>Retrieval</a:t>
            </a:r>
            <a:r>
              <a:rPr lang="en-US" smtClean="0"/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59AED07-0986-4F58-8A1D-2FB720A6AFA8}" type="slidenum">
              <a:rPr lang="en-US"/>
              <a:pPr/>
              <a:t>52</a:t>
            </a:fld>
            <a:endParaRPr lang="en-US"/>
          </a:p>
        </p:txBody>
      </p:sp>
      <p:sp>
        <p:nvSpPr>
          <p:cNvPr id="573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else to consider ?</a:t>
            </a:r>
          </a:p>
        </p:txBody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1 vs. 0 occurrence of a search term</a:t>
            </a:r>
          </a:p>
          <a:p>
            <a:pPr lvl="1" eaLnBrk="1" hangingPunct="1"/>
            <a:r>
              <a:rPr lang="en-US" smtClean="0"/>
              <a:t>2 vs. 1 occurrence</a:t>
            </a:r>
          </a:p>
          <a:p>
            <a:pPr lvl="1" eaLnBrk="1" hangingPunct="1"/>
            <a:r>
              <a:rPr lang="en-US" smtClean="0"/>
              <a:t>3 vs. 2 occurrences, etc.</a:t>
            </a:r>
          </a:p>
          <a:p>
            <a:pPr lvl="1" eaLnBrk="1" hangingPunct="1"/>
            <a:r>
              <a:rPr lang="en-US" smtClean="0"/>
              <a:t>Usually more seems better</a:t>
            </a:r>
          </a:p>
          <a:p>
            <a:pPr eaLnBrk="1" hangingPunct="1"/>
            <a:r>
              <a:rPr lang="en-US" smtClean="0"/>
              <a:t>Need term frequency information in docs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20F7318-779C-423C-A44D-A902980BFCE1}" type="slidenum">
              <a:rPr lang="en-US"/>
              <a:pPr/>
              <a:t>53</a:t>
            </a:fld>
            <a:endParaRPr lang="en-US"/>
          </a:p>
        </p:txBody>
      </p:sp>
      <p:sp>
        <p:nvSpPr>
          <p:cNvPr id="583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Ranking search results</a:t>
            </a:r>
          </a:p>
        </p:txBody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Boolean queries give inclusion or exclusion of docs.</a:t>
            </a:r>
          </a:p>
          <a:p>
            <a:pPr eaLnBrk="1" hangingPunct="1"/>
            <a:r>
              <a:rPr lang="en-US" smtClean="0"/>
              <a:t>Requires  precise language for building query expressions ( instead of free text )</a:t>
            </a:r>
          </a:p>
          <a:p>
            <a:pPr eaLnBrk="1" hangingPunct="1"/>
            <a:r>
              <a:rPr lang="en-US" smtClean="0"/>
              <a:t>Often we want to rank/group results</a:t>
            </a:r>
          </a:p>
          <a:p>
            <a:pPr lvl="1" eaLnBrk="1" hangingPunct="1">
              <a:buFontTx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043A943-A7CA-4E67-B780-FCBD0C5F9E6B}" type="slidenum">
              <a:rPr lang="en-US"/>
              <a:pPr/>
              <a:t>54</a:t>
            </a:fld>
            <a:endParaRPr lang="en-US"/>
          </a:p>
        </p:txBody>
      </p:sp>
      <p:sp>
        <p:nvSpPr>
          <p:cNvPr id="593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Clustering and classification</a:t>
            </a:r>
          </a:p>
        </p:txBody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Given a set of docs, group them into clusters based on their contents.</a:t>
            </a:r>
          </a:p>
          <a:p>
            <a:pPr eaLnBrk="1" hangingPunct="1"/>
            <a:r>
              <a:rPr lang="en-US" smtClean="0"/>
              <a:t>Given a set of topics, plus a new doc </a:t>
            </a:r>
            <a:r>
              <a:rPr lang="en-US" i="1" smtClean="0"/>
              <a:t>D</a:t>
            </a:r>
            <a:r>
              <a:rPr lang="en-US" smtClean="0"/>
              <a:t>, decide which topic(s) </a:t>
            </a:r>
            <a:r>
              <a:rPr lang="en-US" i="1" smtClean="0"/>
              <a:t>D</a:t>
            </a:r>
            <a:r>
              <a:rPr lang="en-US" smtClean="0"/>
              <a:t> belongs to.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10F4AEE-1490-448C-A1C3-214230D5FA96}" type="slidenum">
              <a:rPr lang="en-US"/>
              <a:pPr/>
              <a:t>55</a:t>
            </a:fld>
            <a:endParaRPr lang="en-US"/>
          </a:p>
        </p:txBody>
      </p:sp>
      <p:sp>
        <p:nvSpPr>
          <p:cNvPr id="604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web and its challenges</a:t>
            </a:r>
          </a:p>
        </p:txBody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7696200" cy="4038600"/>
          </a:xfrm>
        </p:spPr>
        <p:txBody>
          <a:bodyPr/>
          <a:lstStyle/>
          <a:p>
            <a:pPr eaLnBrk="1" hangingPunct="1"/>
            <a:r>
              <a:rPr lang="en-US" sz="3500" smtClean="0"/>
              <a:t>Unusual and diverse documents</a:t>
            </a:r>
          </a:p>
          <a:p>
            <a:pPr eaLnBrk="1" hangingPunct="1"/>
            <a:r>
              <a:rPr lang="en-US" sz="3500" smtClean="0"/>
              <a:t>Unusual and diverse users, queries, information needs</a:t>
            </a:r>
          </a:p>
          <a:p>
            <a:pPr eaLnBrk="1" hangingPunct="1"/>
            <a:r>
              <a:rPr lang="en-US" sz="3500" smtClean="0"/>
              <a:t>Beyond terms, exploit ideas from social networks</a:t>
            </a:r>
          </a:p>
          <a:p>
            <a:pPr lvl="1" eaLnBrk="1" hangingPunct="1"/>
            <a:r>
              <a:rPr lang="en-US" sz="3000" smtClean="0"/>
              <a:t>link analysis, clickstreams ...</a:t>
            </a:r>
          </a:p>
          <a:p>
            <a:pPr eaLnBrk="1" hangingPunct="1"/>
            <a:r>
              <a:rPr lang="en-US" sz="3500" smtClean="0"/>
              <a:t>How do search engines work?  And how can we make them better?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F9EBCDD-215A-4F94-BF7C-83DB66A318EF}" type="slidenum">
              <a:rPr lang="en-US"/>
              <a:pPr/>
              <a:t>56</a:t>
            </a:fld>
            <a:endParaRPr lang="en-US"/>
          </a:p>
        </p:txBody>
      </p:sp>
      <p:sp>
        <p:nvSpPr>
          <p:cNvPr id="614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900" smtClean="0"/>
              <a:t>More sophisticated </a:t>
            </a:r>
            <a:r>
              <a:rPr lang="en-US" sz="2900" i="1" smtClean="0"/>
              <a:t>information</a:t>
            </a:r>
            <a:r>
              <a:rPr lang="en-US" sz="2900" smtClean="0"/>
              <a:t> retrieval</a:t>
            </a:r>
          </a:p>
        </p:txBody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Cross-language information retrieval</a:t>
            </a:r>
          </a:p>
          <a:p>
            <a:pPr eaLnBrk="1" hangingPunct="1"/>
            <a:r>
              <a:rPr lang="en-US" smtClean="0"/>
              <a:t>Question answering</a:t>
            </a:r>
          </a:p>
          <a:p>
            <a:pPr eaLnBrk="1" hangingPunct="1"/>
            <a:r>
              <a:rPr lang="en-US" smtClean="0"/>
              <a:t>Summarization</a:t>
            </a:r>
          </a:p>
          <a:p>
            <a:pPr eaLnBrk="1" hangingPunct="1"/>
            <a:r>
              <a:rPr lang="en-US" smtClean="0"/>
              <a:t>Text mining</a:t>
            </a:r>
          </a:p>
          <a:p>
            <a:pPr eaLnBrk="1" hangingPunct="1"/>
            <a:r>
              <a:rPr lang="en-US" smtClean="0"/>
              <a:t>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B4AC902-BF07-4E72-9722-4DFE1B2B510A}" type="slidenum">
              <a:rPr lang="en-US"/>
              <a:pPr/>
              <a:t>6</a:t>
            </a:fld>
            <a:endParaRPr lang="en-US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900" smtClean="0"/>
              <a:t>IR vs. databases:</a:t>
            </a:r>
            <a:br>
              <a:rPr lang="en-US" sz="2900" smtClean="0"/>
            </a:br>
            <a:r>
              <a:rPr lang="en-US" sz="2900" smtClean="0"/>
              <a:t>Structured vs unstructured data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7696200" cy="4038600"/>
          </a:xfrm>
        </p:spPr>
        <p:txBody>
          <a:bodyPr/>
          <a:lstStyle/>
          <a:p>
            <a:pPr eaLnBrk="1" hangingPunct="1"/>
            <a:r>
              <a:rPr lang="en-US" smtClean="0"/>
              <a:t>Structured data tends to refer to information in “tables”</a:t>
            </a:r>
          </a:p>
        </p:txBody>
      </p:sp>
      <p:sp>
        <p:nvSpPr>
          <p:cNvPr id="19461" name="Rectangle 4"/>
          <p:cNvSpPr>
            <a:spLocks noChangeArrowheads="1"/>
          </p:cNvSpPr>
          <p:nvPr/>
        </p:nvSpPr>
        <p:spPr bwMode="auto">
          <a:xfrm>
            <a:off x="1524000" y="2667000"/>
            <a:ext cx="6172200" cy="2209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2" name="Rectangle 5"/>
          <p:cNvSpPr>
            <a:spLocks noChangeArrowheads="1"/>
          </p:cNvSpPr>
          <p:nvPr/>
        </p:nvSpPr>
        <p:spPr bwMode="auto">
          <a:xfrm>
            <a:off x="1524000" y="3200400"/>
            <a:ext cx="61722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3" name="Rectangle 6"/>
          <p:cNvSpPr>
            <a:spLocks noChangeArrowheads="1"/>
          </p:cNvSpPr>
          <p:nvPr/>
        </p:nvSpPr>
        <p:spPr bwMode="auto">
          <a:xfrm>
            <a:off x="1524000" y="3733800"/>
            <a:ext cx="61722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4" name="Rectangle 7"/>
          <p:cNvSpPr>
            <a:spLocks noChangeArrowheads="1"/>
          </p:cNvSpPr>
          <p:nvPr/>
        </p:nvSpPr>
        <p:spPr bwMode="auto">
          <a:xfrm>
            <a:off x="3429000" y="2667000"/>
            <a:ext cx="2362200" cy="2209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5" name="Text Box 8"/>
          <p:cNvSpPr txBox="1">
            <a:spLocks noChangeArrowheads="1"/>
          </p:cNvSpPr>
          <p:nvPr/>
        </p:nvSpPr>
        <p:spPr bwMode="auto">
          <a:xfrm>
            <a:off x="1658938" y="2743200"/>
            <a:ext cx="15414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2400">
                <a:latin typeface="Lucida Sans" pitchFamily="34" charset="0"/>
              </a:rPr>
              <a:t>Employee</a:t>
            </a:r>
          </a:p>
        </p:txBody>
      </p:sp>
      <p:sp>
        <p:nvSpPr>
          <p:cNvPr id="19466" name="Text Box 9"/>
          <p:cNvSpPr txBox="1">
            <a:spLocks noChangeArrowheads="1"/>
          </p:cNvSpPr>
          <p:nvPr/>
        </p:nvSpPr>
        <p:spPr bwMode="auto">
          <a:xfrm>
            <a:off x="3944938" y="2743200"/>
            <a:ext cx="13890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2400">
                <a:latin typeface="Lucida Sans" pitchFamily="34" charset="0"/>
              </a:rPr>
              <a:t>Manager</a:t>
            </a:r>
          </a:p>
        </p:txBody>
      </p:sp>
      <p:sp>
        <p:nvSpPr>
          <p:cNvPr id="19467" name="Text Box 10"/>
          <p:cNvSpPr txBox="1">
            <a:spLocks noChangeArrowheads="1"/>
          </p:cNvSpPr>
          <p:nvPr/>
        </p:nvSpPr>
        <p:spPr bwMode="auto">
          <a:xfrm>
            <a:off x="6183313" y="2743200"/>
            <a:ext cx="10493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2400">
                <a:latin typeface="Lucida Sans" pitchFamily="34" charset="0"/>
              </a:rPr>
              <a:t>Salary</a:t>
            </a:r>
          </a:p>
        </p:txBody>
      </p:sp>
      <p:sp>
        <p:nvSpPr>
          <p:cNvPr id="19468" name="Text Box 11"/>
          <p:cNvSpPr txBox="1">
            <a:spLocks noChangeArrowheads="1"/>
          </p:cNvSpPr>
          <p:nvPr/>
        </p:nvSpPr>
        <p:spPr bwMode="auto">
          <a:xfrm>
            <a:off x="1654175" y="3276600"/>
            <a:ext cx="963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2400">
                <a:latin typeface="Lucida Sans" pitchFamily="34" charset="0"/>
              </a:rPr>
              <a:t>Smith</a:t>
            </a:r>
          </a:p>
        </p:txBody>
      </p:sp>
      <p:sp>
        <p:nvSpPr>
          <p:cNvPr id="19469" name="Text Box 12"/>
          <p:cNvSpPr txBox="1">
            <a:spLocks noChangeArrowheads="1"/>
          </p:cNvSpPr>
          <p:nvPr/>
        </p:nvSpPr>
        <p:spPr bwMode="auto">
          <a:xfrm>
            <a:off x="3886200" y="3276600"/>
            <a:ext cx="9985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2400">
                <a:latin typeface="Lucida Sans" pitchFamily="34" charset="0"/>
              </a:rPr>
              <a:t>Jones</a:t>
            </a:r>
          </a:p>
        </p:txBody>
      </p:sp>
      <p:sp>
        <p:nvSpPr>
          <p:cNvPr id="19470" name="Text Box 13"/>
          <p:cNvSpPr txBox="1">
            <a:spLocks noChangeArrowheads="1"/>
          </p:cNvSpPr>
          <p:nvPr/>
        </p:nvSpPr>
        <p:spPr bwMode="auto">
          <a:xfrm>
            <a:off x="6205538" y="3276600"/>
            <a:ext cx="10334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2400">
                <a:latin typeface="Lucida Sans" pitchFamily="34" charset="0"/>
              </a:rPr>
              <a:t>50000</a:t>
            </a:r>
          </a:p>
        </p:txBody>
      </p:sp>
      <p:sp>
        <p:nvSpPr>
          <p:cNvPr id="19471" name="Text Box 14"/>
          <p:cNvSpPr txBox="1">
            <a:spLocks noChangeArrowheads="1"/>
          </p:cNvSpPr>
          <p:nvPr/>
        </p:nvSpPr>
        <p:spPr bwMode="auto">
          <a:xfrm>
            <a:off x="1658938" y="3810000"/>
            <a:ext cx="10842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2400">
                <a:latin typeface="Lucida Sans" pitchFamily="34" charset="0"/>
              </a:rPr>
              <a:t>Chang</a:t>
            </a:r>
          </a:p>
        </p:txBody>
      </p:sp>
      <p:sp>
        <p:nvSpPr>
          <p:cNvPr id="19472" name="Text Box 15"/>
          <p:cNvSpPr txBox="1">
            <a:spLocks noChangeArrowheads="1"/>
          </p:cNvSpPr>
          <p:nvPr/>
        </p:nvSpPr>
        <p:spPr bwMode="auto">
          <a:xfrm>
            <a:off x="3913188" y="3810000"/>
            <a:ext cx="9636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2400">
                <a:latin typeface="Lucida Sans" pitchFamily="34" charset="0"/>
              </a:rPr>
              <a:t>Smith</a:t>
            </a:r>
          </a:p>
        </p:txBody>
      </p:sp>
      <p:sp>
        <p:nvSpPr>
          <p:cNvPr id="19473" name="Rectangle 16"/>
          <p:cNvSpPr>
            <a:spLocks noChangeArrowheads="1"/>
          </p:cNvSpPr>
          <p:nvPr/>
        </p:nvSpPr>
        <p:spPr bwMode="auto">
          <a:xfrm>
            <a:off x="1524000" y="3200400"/>
            <a:ext cx="6172200" cy="76200"/>
          </a:xfrm>
          <a:prstGeom prst="rect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74" name="Text Box 17"/>
          <p:cNvSpPr txBox="1">
            <a:spLocks noChangeArrowheads="1"/>
          </p:cNvSpPr>
          <p:nvPr/>
        </p:nvSpPr>
        <p:spPr bwMode="auto">
          <a:xfrm>
            <a:off x="6205538" y="3810000"/>
            <a:ext cx="10334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2400">
                <a:latin typeface="Lucida Sans" pitchFamily="34" charset="0"/>
              </a:rPr>
              <a:t>60000</a:t>
            </a:r>
          </a:p>
        </p:txBody>
      </p:sp>
      <p:sp>
        <p:nvSpPr>
          <p:cNvPr id="19475" name="Text Box 18"/>
          <p:cNvSpPr txBox="1">
            <a:spLocks noChangeArrowheads="1"/>
          </p:cNvSpPr>
          <p:nvPr/>
        </p:nvSpPr>
        <p:spPr bwMode="auto">
          <a:xfrm>
            <a:off x="6205538" y="4343400"/>
            <a:ext cx="10334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2400">
                <a:latin typeface="Lucida Sans" pitchFamily="34" charset="0"/>
              </a:rPr>
              <a:t>50000</a:t>
            </a:r>
          </a:p>
        </p:txBody>
      </p:sp>
      <p:sp>
        <p:nvSpPr>
          <p:cNvPr id="19476" name="Text Box 19"/>
          <p:cNvSpPr txBox="1">
            <a:spLocks noChangeArrowheads="1"/>
          </p:cNvSpPr>
          <p:nvPr/>
        </p:nvSpPr>
        <p:spPr bwMode="auto">
          <a:xfrm>
            <a:off x="1676400" y="4343400"/>
            <a:ext cx="573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2400">
                <a:latin typeface="Lucida Sans" pitchFamily="34" charset="0"/>
              </a:rPr>
              <a:t>Ivy</a:t>
            </a:r>
          </a:p>
        </p:txBody>
      </p:sp>
      <p:sp>
        <p:nvSpPr>
          <p:cNvPr id="19477" name="Text Box 20"/>
          <p:cNvSpPr txBox="1">
            <a:spLocks noChangeArrowheads="1"/>
          </p:cNvSpPr>
          <p:nvPr/>
        </p:nvSpPr>
        <p:spPr bwMode="auto">
          <a:xfrm>
            <a:off x="3913188" y="4343400"/>
            <a:ext cx="9636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2400">
                <a:latin typeface="Lucida Sans" pitchFamily="34" charset="0"/>
              </a:rPr>
              <a:t>Smith</a:t>
            </a:r>
          </a:p>
        </p:txBody>
      </p:sp>
      <p:sp>
        <p:nvSpPr>
          <p:cNvPr id="19478" name="Text Box 21"/>
          <p:cNvSpPr txBox="1">
            <a:spLocks noChangeArrowheads="1"/>
          </p:cNvSpPr>
          <p:nvPr/>
        </p:nvSpPr>
        <p:spPr bwMode="auto">
          <a:xfrm>
            <a:off x="838200" y="4953000"/>
            <a:ext cx="68992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r>
              <a:rPr lang="en-US" sz="2400">
                <a:latin typeface="Lucida Sans" pitchFamily="34" charset="0"/>
              </a:rPr>
              <a:t>Typically allows numerical range and exact match</a:t>
            </a:r>
          </a:p>
          <a:p>
            <a:pPr eaLnBrk="1" hangingPunct="1"/>
            <a:r>
              <a:rPr lang="en-US" sz="2400">
                <a:latin typeface="Lucida Sans" pitchFamily="34" charset="0"/>
              </a:rPr>
              <a:t>(for text) queries, e.g.,</a:t>
            </a:r>
          </a:p>
          <a:p>
            <a:pPr eaLnBrk="1" hangingPunct="1"/>
            <a:r>
              <a:rPr lang="en-US" sz="2400" i="1">
                <a:latin typeface="Lucida Sans" pitchFamily="34" charset="0"/>
              </a:rPr>
              <a:t>Salary &lt; 60000 AND Manager = Smith</a:t>
            </a:r>
            <a:r>
              <a:rPr lang="en-US" sz="2400">
                <a:latin typeface="Lucida Sans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2A7144C-30AC-483D-BFF3-C2D79EF137D2}" type="slidenum">
              <a:rPr lang="en-US"/>
              <a:pPr/>
              <a:t>7</a:t>
            </a:fld>
            <a:endParaRPr lang="en-US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Unstructured data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Typically refers to free text</a:t>
            </a:r>
          </a:p>
          <a:p>
            <a:pPr eaLnBrk="1" hangingPunct="1"/>
            <a:r>
              <a:rPr lang="en-US" smtClean="0"/>
              <a:t>Allows</a:t>
            </a:r>
          </a:p>
          <a:p>
            <a:pPr lvl="1" eaLnBrk="1" hangingPunct="1"/>
            <a:r>
              <a:rPr lang="en-US" smtClean="0"/>
              <a:t>Keyword queries including operators</a:t>
            </a:r>
          </a:p>
          <a:p>
            <a:pPr lvl="1" eaLnBrk="1" hangingPunct="1"/>
            <a:r>
              <a:rPr lang="en-US" smtClean="0"/>
              <a:t>More sophisticated “concept” queries e.g.,</a:t>
            </a:r>
          </a:p>
          <a:p>
            <a:pPr lvl="2" eaLnBrk="1" hangingPunct="1"/>
            <a:r>
              <a:rPr lang="en-US" smtClean="0"/>
              <a:t>find all web pages dealing with </a:t>
            </a:r>
            <a:r>
              <a:rPr lang="en-US" i="1" smtClean="0"/>
              <a:t>drug abuse</a:t>
            </a:r>
          </a:p>
          <a:p>
            <a:pPr eaLnBrk="1" hangingPunct="1"/>
            <a:r>
              <a:rPr lang="en-US" smtClean="0"/>
              <a:t>Classic model for searching text documents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z="25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3139307-41FF-4EDC-B4FF-9B2E37F3D95F}" type="slidenum">
              <a:rPr lang="en-US"/>
              <a:pPr/>
              <a:t>8</a:t>
            </a:fld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Semi-structured data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 fact almost no data is “unstructured”</a:t>
            </a:r>
          </a:p>
          <a:p>
            <a:pPr eaLnBrk="1" hangingPunct="1"/>
            <a:r>
              <a:rPr lang="en-US" smtClean="0"/>
              <a:t>E.g., this slide has distinctly identified zones such as the </a:t>
            </a:r>
            <a:r>
              <a:rPr lang="en-US" i="1" smtClean="0"/>
              <a:t>Title</a:t>
            </a:r>
            <a:r>
              <a:rPr lang="en-US" smtClean="0"/>
              <a:t> and </a:t>
            </a:r>
            <a:r>
              <a:rPr lang="en-US" i="1" smtClean="0"/>
              <a:t>Bullets</a:t>
            </a:r>
          </a:p>
          <a:p>
            <a:pPr eaLnBrk="1" hangingPunct="1"/>
            <a:r>
              <a:rPr lang="en-US" smtClean="0"/>
              <a:t>Facilitates “semi-structured” search such as</a:t>
            </a:r>
          </a:p>
          <a:p>
            <a:pPr lvl="1" eaLnBrk="1" hangingPunct="1"/>
            <a:r>
              <a:rPr lang="en-US" i="1" smtClean="0"/>
              <a:t>Title</a:t>
            </a:r>
            <a:r>
              <a:rPr lang="en-US" smtClean="0"/>
              <a:t> contains </a:t>
            </a:r>
            <a:r>
              <a:rPr lang="en-US" u="sng" smtClean="0"/>
              <a:t>data</a:t>
            </a:r>
            <a:r>
              <a:rPr lang="en-US" smtClean="0"/>
              <a:t> AND </a:t>
            </a:r>
            <a:r>
              <a:rPr lang="en-US" i="1" smtClean="0"/>
              <a:t>Bullets</a:t>
            </a:r>
            <a:r>
              <a:rPr lang="en-US" smtClean="0"/>
              <a:t> contain </a:t>
            </a:r>
            <a:r>
              <a:rPr lang="en-US" u="sng" smtClean="0"/>
              <a:t>search</a:t>
            </a:r>
          </a:p>
          <a:p>
            <a:pPr lvl="1" eaLnBrk="1" hangingPunct="1"/>
            <a:endParaRPr lang="en-US" u="sng" smtClean="0"/>
          </a:p>
          <a:p>
            <a:pPr lvl="1" eaLnBrk="1" hangingPunct="1"/>
            <a:endParaRPr lang="en-US" u="sng" smtClean="0"/>
          </a:p>
          <a:p>
            <a:pPr lvl="2" eaLnBrk="1" hangingPunct="1">
              <a:buFontTx/>
              <a:buNone/>
            </a:pPr>
            <a:r>
              <a:rPr lang="en-US" smtClean="0"/>
              <a:t>… to say nothing of linguistic structure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42ABAF-933A-4E65-A83C-6D47B5437768}" type="slidenum">
              <a:rPr lang="en-US"/>
              <a:pPr/>
              <a:t>9</a:t>
            </a:fld>
            <a:endParaRPr lang="en-US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More sophisticated semi-structured search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i="1" smtClean="0"/>
              <a:t>Title</a:t>
            </a:r>
            <a:r>
              <a:rPr lang="en-US" smtClean="0"/>
              <a:t> is about </a:t>
            </a:r>
            <a:r>
              <a:rPr lang="en-US" u="sng" smtClean="0"/>
              <a:t>Object Oriented Programming</a:t>
            </a:r>
            <a:r>
              <a:rPr lang="en-US" smtClean="0"/>
              <a:t> AND </a:t>
            </a:r>
            <a:r>
              <a:rPr lang="en-US" i="1" smtClean="0"/>
              <a:t>Author</a:t>
            </a:r>
            <a:r>
              <a:rPr lang="en-US" smtClean="0"/>
              <a:t> something like </a:t>
            </a:r>
            <a:r>
              <a:rPr lang="en-US" u="sng" smtClean="0"/>
              <a:t>stro*rup</a:t>
            </a:r>
            <a:r>
              <a:rPr lang="en-US" smtClean="0"/>
              <a:t> </a:t>
            </a:r>
          </a:p>
          <a:p>
            <a:pPr eaLnBrk="1" hangingPunct="1"/>
            <a:r>
              <a:rPr lang="en-US" smtClean="0"/>
              <a:t>where * is the wild-card operator</a:t>
            </a:r>
          </a:p>
          <a:p>
            <a:pPr eaLnBrk="1" hangingPunct="1"/>
            <a:r>
              <a:rPr lang="en-US" smtClean="0"/>
              <a:t>The focus of XML search.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udio">
  <a:themeElements>
    <a:clrScheme name="Studio 1">
      <a:dk1>
        <a:srgbClr val="000000"/>
      </a:dk1>
      <a:lt1>
        <a:srgbClr val="FFFFFF"/>
      </a:lt1>
      <a:dk2>
        <a:srgbClr val="336666"/>
      </a:dk2>
      <a:lt2>
        <a:srgbClr val="CCCC99"/>
      </a:lt2>
      <a:accent1>
        <a:srgbClr val="97CDCC"/>
      </a:accent1>
      <a:accent2>
        <a:srgbClr val="D6E0E0"/>
      </a:accent2>
      <a:accent3>
        <a:srgbClr val="FFFFFF"/>
      </a:accent3>
      <a:accent4>
        <a:srgbClr val="000000"/>
      </a:accent4>
      <a:accent5>
        <a:srgbClr val="C9E3E2"/>
      </a:accent5>
      <a:accent6>
        <a:srgbClr val="C2CBCB"/>
      </a:accent6>
      <a:hlink>
        <a:srgbClr val="99CC00"/>
      </a:hlink>
      <a:folHlink>
        <a:srgbClr val="336666"/>
      </a:folHlink>
    </a:clrScheme>
    <a:fontScheme name="Studio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udio 1">
        <a:dk1>
          <a:srgbClr val="000000"/>
        </a:dk1>
        <a:lt1>
          <a:srgbClr val="FFFFFF"/>
        </a:lt1>
        <a:dk2>
          <a:srgbClr val="336666"/>
        </a:dk2>
        <a:lt2>
          <a:srgbClr val="CCCC99"/>
        </a:lt2>
        <a:accent1>
          <a:srgbClr val="97CDCC"/>
        </a:accent1>
        <a:accent2>
          <a:srgbClr val="D6E0E0"/>
        </a:accent2>
        <a:accent3>
          <a:srgbClr val="FFFFFF"/>
        </a:accent3>
        <a:accent4>
          <a:srgbClr val="000000"/>
        </a:accent4>
        <a:accent5>
          <a:srgbClr val="C9E3E2"/>
        </a:accent5>
        <a:accent6>
          <a:srgbClr val="C2CBCB"/>
        </a:accent6>
        <a:hlink>
          <a:srgbClr val="99CC00"/>
        </a:hlink>
        <a:folHlink>
          <a:srgbClr val="33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2">
        <a:dk1>
          <a:srgbClr val="000000"/>
        </a:dk1>
        <a:lt1>
          <a:srgbClr val="FFFFFF"/>
        </a:lt1>
        <a:dk2>
          <a:srgbClr val="3732A0"/>
        </a:dk2>
        <a:lt2>
          <a:srgbClr val="666699"/>
        </a:lt2>
        <a:accent1>
          <a:srgbClr val="CCCCFF"/>
        </a:accent1>
        <a:accent2>
          <a:srgbClr val="009999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8A8A"/>
        </a:accent6>
        <a:hlink>
          <a:srgbClr val="3366CC"/>
        </a:hlink>
        <a:folHlink>
          <a:srgbClr val="9094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3">
        <a:dk1>
          <a:srgbClr val="000000"/>
        </a:dk1>
        <a:lt1>
          <a:srgbClr val="FFFFFF"/>
        </a:lt1>
        <a:dk2>
          <a:srgbClr val="CD0505"/>
        </a:dk2>
        <a:lt2>
          <a:srgbClr val="5F5F5F"/>
        </a:lt2>
        <a:accent1>
          <a:srgbClr val="D2D5DE"/>
        </a:accent1>
        <a:accent2>
          <a:srgbClr val="D55757"/>
        </a:accent2>
        <a:accent3>
          <a:srgbClr val="FFFFFF"/>
        </a:accent3>
        <a:accent4>
          <a:srgbClr val="000000"/>
        </a:accent4>
        <a:accent5>
          <a:srgbClr val="E5E7EC"/>
        </a:accent5>
        <a:accent6>
          <a:srgbClr val="C14E4E"/>
        </a:accent6>
        <a:hlink>
          <a:srgbClr val="F42D1E"/>
        </a:hlink>
        <a:folHlink>
          <a:srgbClr val="7C84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4">
        <a:dk1>
          <a:srgbClr val="000000"/>
        </a:dk1>
        <a:lt1>
          <a:srgbClr val="FFFFFF"/>
        </a:lt1>
        <a:dk2>
          <a:srgbClr val="551A07"/>
        </a:dk2>
        <a:lt2>
          <a:srgbClr val="CC3300"/>
        </a:lt2>
        <a:accent1>
          <a:srgbClr val="F4B400"/>
        </a:accent1>
        <a:accent2>
          <a:srgbClr val="993300"/>
        </a:accent2>
        <a:accent3>
          <a:srgbClr val="FFFFFF"/>
        </a:accent3>
        <a:accent4>
          <a:srgbClr val="000000"/>
        </a:accent4>
        <a:accent5>
          <a:srgbClr val="F8D6AA"/>
        </a:accent5>
        <a:accent6>
          <a:srgbClr val="8A2D00"/>
        </a:accent6>
        <a:hlink>
          <a:srgbClr val="FF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5">
        <a:dk1>
          <a:srgbClr val="000000"/>
        </a:dk1>
        <a:lt1>
          <a:srgbClr val="FFFFFF"/>
        </a:lt1>
        <a:dk2>
          <a:srgbClr val="FF0000"/>
        </a:dk2>
        <a:lt2>
          <a:srgbClr val="FFCC00"/>
        </a:lt2>
        <a:accent1>
          <a:srgbClr val="66CC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008A00"/>
        </a:accent6>
        <a:hlink>
          <a:srgbClr val="FF3300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6">
        <a:dk1>
          <a:srgbClr val="666633"/>
        </a:dk1>
        <a:lt1>
          <a:srgbClr val="FFFFFF"/>
        </a:lt1>
        <a:dk2>
          <a:srgbClr val="000000"/>
        </a:dk2>
        <a:lt2>
          <a:srgbClr val="CC3300"/>
        </a:lt2>
        <a:accent1>
          <a:srgbClr val="8080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C0C0AA"/>
        </a:accent5>
        <a:accent6>
          <a:srgbClr val="E78A00"/>
        </a:accent6>
        <a:hlink>
          <a:srgbClr val="CC6600"/>
        </a:hlink>
        <a:folHlink>
          <a:srgbClr val="434B1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7">
        <a:dk1>
          <a:srgbClr val="766997"/>
        </a:dk1>
        <a:lt1>
          <a:srgbClr val="FFFFFF"/>
        </a:lt1>
        <a:dk2>
          <a:srgbClr val="530901"/>
        </a:dk2>
        <a:lt2>
          <a:srgbClr val="FFFFFF"/>
        </a:lt2>
        <a:accent1>
          <a:srgbClr val="FF3300"/>
        </a:accent1>
        <a:accent2>
          <a:srgbClr val="CC6600"/>
        </a:accent2>
        <a:accent3>
          <a:srgbClr val="B3AAAA"/>
        </a:accent3>
        <a:accent4>
          <a:srgbClr val="DADADA"/>
        </a:accent4>
        <a:accent5>
          <a:srgbClr val="FFADAA"/>
        </a:accent5>
        <a:accent6>
          <a:srgbClr val="B95C00"/>
        </a:accent6>
        <a:hlink>
          <a:srgbClr val="FF990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8">
        <a:dk1>
          <a:srgbClr val="666699"/>
        </a:dk1>
        <a:lt1>
          <a:srgbClr val="FFFFFF"/>
        </a:lt1>
        <a:dk2>
          <a:srgbClr val="4C004C"/>
        </a:dk2>
        <a:lt2>
          <a:srgbClr val="FFFFFF"/>
        </a:lt2>
        <a:accent1>
          <a:srgbClr val="0099CC"/>
        </a:accent1>
        <a:accent2>
          <a:srgbClr val="993366"/>
        </a:accent2>
        <a:accent3>
          <a:srgbClr val="B2AAB2"/>
        </a:accent3>
        <a:accent4>
          <a:srgbClr val="DADADA"/>
        </a:accent4>
        <a:accent5>
          <a:srgbClr val="AACAE2"/>
        </a:accent5>
        <a:accent6>
          <a:srgbClr val="8A2D5C"/>
        </a:accent6>
        <a:hlink>
          <a:srgbClr val="99CC00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9">
        <a:dk1>
          <a:srgbClr val="565682"/>
        </a:dk1>
        <a:lt1>
          <a:srgbClr val="FFFFFF"/>
        </a:lt1>
        <a:dk2>
          <a:srgbClr val="1E1551"/>
        </a:dk2>
        <a:lt2>
          <a:srgbClr val="CCFFFF"/>
        </a:lt2>
        <a:accent1>
          <a:srgbClr val="33CCCC"/>
        </a:accent1>
        <a:accent2>
          <a:srgbClr val="009999"/>
        </a:accent2>
        <a:accent3>
          <a:srgbClr val="ABAAB3"/>
        </a:accent3>
        <a:accent4>
          <a:srgbClr val="DADADA"/>
        </a:accent4>
        <a:accent5>
          <a:srgbClr val="ADE2E2"/>
        </a:accent5>
        <a:accent6>
          <a:srgbClr val="008A8A"/>
        </a:accent6>
        <a:hlink>
          <a:srgbClr val="FF9900"/>
        </a:hlink>
        <a:folHlink>
          <a:srgbClr val="00598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10">
        <a:dk1>
          <a:srgbClr val="CCCC99"/>
        </a:dk1>
        <a:lt1>
          <a:srgbClr val="FFFFFF"/>
        </a:lt1>
        <a:dk2>
          <a:srgbClr val="2E5D5C"/>
        </a:dk2>
        <a:lt2>
          <a:srgbClr val="FFFFFF"/>
        </a:lt2>
        <a:accent1>
          <a:srgbClr val="0099CC"/>
        </a:accent1>
        <a:accent2>
          <a:srgbClr val="D6E0E0"/>
        </a:accent2>
        <a:accent3>
          <a:srgbClr val="ADB6B5"/>
        </a:accent3>
        <a:accent4>
          <a:srgbClr val="DADADA"/>
        </a:accent4>
        <a:accent5>
          <a:srgbClr val="AACAE2"/>
        </a:accent5>
        <a:accent6>
          <a:srgbClr val="C2CBCB"/>
        </a:accent6>
        <a:hlink>
          <a:srgbClr val="CCCC99"/>
        </a:hlink>
        <a:folHlink>
          <a:srgbClr val="428A8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Studio</Template>
  <TotalTime>4397</TotalTime>
  <Words>2106</Words>
  <Application>Microsoft Office PowerPoint</Application>
  <PresentationFormat>On-screen Show (4:3)</PresentationFormat>
  <Paragraphs>495</Paragraphs>
  <Slides>56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4</vt:i4>
      </vt:variant>
      <vt:variant>
        <vt:lpstr>Slide Titles</vt:lpstr>
      </vt:variant>
      <vt:variant>
        <vt:i4>56</vt:i4>
      </vt:variant>
    </vt:vector>
  </HeadingPairs>
  <TitlesOfParts>
    <vt:vector size="70" baseType="lpstr">
      <vt:lpstr>Arial Unicode MS</vt:lpstr>
      <vt:lpstr>宋体</vt:lpstr>
      <vt:lpstr>Arial</vt:lpstr>
      <vt:lpstr>Arial Black</vt:lpstr>
      <vt:lpstr>Lucida Sans</vt:lpstr>
      <vt:lpstr>Tahoma</vt:lpstr>
      <vt:lpstr>Times New Roman</vt:lpstr>
      <vt:lpstr>Wingdings</vt:lpstr>
      <vt:lpstr>ZapfDingbats</vt:lpstr>
      <vt:lpstr>Studio</vt:lpstr>
      <vt:lpstr>Bitmap Image</vt:lpstr>
      <vt:lpstr>Chart</vt:lpstr>
      <vt:lpstr>Equation</vt:lpstr>
      <vt:lpstr>Worksheet</vt:lpstr>
      <vt:lpstr>PowerPoint Presentation</vt:lpstr>
      <vt:lpstr>PowerPoint Presentation</vt:lpstr>
      <vt:lpstr>Information Retrieval : Intro</vt:lpstr>
      <vt:lpstr>Information Retrieval</vt:lpstr>
      <vt:lpstr>Information Retrieval Process</vt:lpstr>
      <vt:lpstr>IR vs. databases: Structured vs unstructured data</vt:lpstr>
      <vt:lpstr>Unstructured data</vt:lpstr>
      <vt:lpstr>Semi-structured data</vt:lpstr>
      <vt:lpstr>More sophisticated semi-structured search</vt:lpstr>
      <vt:lpstr>Unstructured (text) vs. structured (database) data in 2006</vt:lpstr>
      <vt:lpstr>IR: An Example</vt:lpstr>
      <vt:lpstr>How to avoid linear scanning ?</vt:lpstr>
      <vt:lpstr>Indexing</vt:lpstr>
      <vt:lpstr>Information Retrieval Model</vt:lpstr>
      <vt:lpstr>IR Model</vt:lpstr>
      <vt:lpstr>Classical  IR Model</vt:lpstr>
      <vt:lpstr>Classical  IR Model</vt:lpstr>
      <vt:lpstr>Non-Classical models of IR</vt:lpstr>
      <vt:lpstr>Alternative IR models </vt:lpstr>
      <vt:lpstr>Information Retrieval Model</vt:lpstr>
      <vt:lpstr>Boolean model </vt:lpstr>
      <vt:lpstr>Boolean model </vt:lpstr>
      <vt:lpstr>Boolean model </vt:lpstr>
      <vt:lpstr>Boolean model </vt:lpstr>
      <vt:lpstr>Basics of Boolean IR model</vt:lpstr>
      <vt:lpstr>Binary Term-document matrix</vt:lpstr>
      <vt:lpstr> </vt:lpstr>
      <vt:lpstr>Answers to query</vt:lpstr>
      <vt:lpstr> </vt:lpstr>
      <vt:lpstr>Bigger corpora</vt:lpstr>
      <vt:lpstr>Can’t build the matrix</vt:lpstr>
      <vt:lpstr>Inverted index</vt:lpstr>
      <vt:lpstr>Inverted index</vt:lpstr>
      <vt:lpstr>Inverted index construction</vt:lpstr>
      <vt:lpstr>Indexer steps</vt:lpstr>
      <vt:lpstr> </vt:lpstr>
      <vt:lpstr> </vt:lpstr>
      <vt:lpstr> </vt:lpstr>
      <vt:lpstr> </vt:lpstr>
      <vt:lpstr>The index we just built</vt:lpstr>
      <vt:lpstr>Query processing: AND</vt:lpstr>
      <vt:lpstr>The merge</vt:lpstr>
      <vt:lpstr>Merging Algorithm</vt:lpstr>
      <vt:lpstr>Boolean queries: Exact match</vt:lpstr>
      <vt:lpstr>Example: WestLaw   http://www.westlaw.com/</vt:lpstr>
      <vt:lpstr>Merging: More general merges</vt:lpstr>
      <vt:lpstr>Query optimization</vt:lpstr>
      <vt:lpstr>Query Optimization</vt:lpstr>
      <vt:lpstr>Query optimization example</vt:lpstr>
      <vt:lpstr>More general optimization</vt:lpstr>
      <vt:lpstr>Beyond term search</vt:lpstr>
      <vt:lpstr>What else to consider ?</vt:lpstr>
      <vt:lpstr>Ranking search results</vt:lpstr>
      <vt:lpstr>Clustering and classification</vt:lpstr>
      <vt:lpstr>The web and its challenges</vt:lpstr>
      <vt:lpstr>More sophisticated information retrieval</vt:lpstr>
    </vt:vector>
  </TitlesOfParts>
  <Company>ALLAHABAD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Tanveer</dc:creator>
  <cp:lastModifiedBy>Windows User</cp:lastModifiedBy>
  <cp:revision>123</cp:revision>
  <dcterms:created xsi:type="dcterms:W3CDTF">2004-02-10T14:41:21Z</dcterms:created>
  <dcterms:modified xsi:type="dcterms:W3CDTF">2019-08-01T22:37:53Z</dcterms:modified>
</cp:coreProperties>
</file>